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5" d="100"/>
          <a:sy n="85" d="100"/>
        </p:scale>
        <p:origin x="19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xfrm>
            <a:off x="1143000" y="685800"/>
            <a:ext cx="4572000" cy="3429000"/>
          </a:xfrm>
          <a:prstGeom prst="rect">
            <a:avLst/>
          </a:prstGeom>
        </p:spPr>
        <p:txBody>
          <a:bodyPr/>
          <a:lstStyle/>
          <a:p>
            <a:endParaRPr/>
          </a:p>
        </p:txBody>
      </p:sp>
      <p:sp>
        <p:nvSpPr>
          <p:cNvPr id="86" name="Shape 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75360" y="3023616"/>
            <a:ext cx="11054081" cy="2048256"/>
          </a:xfrm>
          <a:prstGeom prst="rect">
            <a:avLst/>
          </a:prstGeom>
        </p:spPr>
        <p:txBody>
          <a:bodyPr/>
          <a:lstStyle/>
          <a:p>
            <a:r>
              <a:t>Title Text</a:t>
            </a:r>
          </a:p>
        </p:txBody>
      </p:sp>
      <p:sp>
        <p:nvSpPr>
          <p:cNvPr id="13" name="Body Level One…"/>
          <p:cNvSpPr txBox="1">
            <a:spLocks noGrp="1"/>
          </p:cNvSpPr>
          <p:nvPr>
            <p:ph type="body" sz="quarter" idx="1"/>
          </p:nvPr>
        </p:nvSpPr>
        <p:spPr>
          <a:xfrm>
            <a:off x="1950720" y="5462015"/>
            <a:ext cx="9103360" cy="24384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sz="quarter" idx="1"/>
          </p:nvPr>
        </p:nvSpPr>
        <p:spPr>
          <a:xfrm>
            <a:off x="3905303" y="1570847"/>
            <a:ext cx="7835901" cy="250507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
        <p:nvSpPr>
          <p:cNvPr id="31" name="Body Level One…"/>
          <p:cNvSpPr txBox="1">
            <a:spLocks noGrp="1"/>
          </p:cNvSpPr>
          <p:nvPr>
            <p:ph type="body" sz="half" idx="1"/>
          </p:nvPr>
        </p:nvSpPr>
        <p:spPr>
          <a:xfrm>
            <a:off x="650240" y="2243327"/>
            <a:ext cx="5657089" cy="643737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62" name="Body Level One…"/>
          <p:cNvSpPr txBox="1">
            <a:spLocks noGrp="1"/>
          </p:cNvSpPr>
          <p:nvPr>
            <p:ph type="body" sz="quarter" idx="1"/>
          </p:nvPr>
        </p:nvSpPr>
        <p:spPr>
          <a:xfrm>
            <a:off x="1270000" y="5029200"/>
            <a:ext cx="10464800" cy="1130300"/>
          </a:xfrm>
          <a:prstGeom prst="rect">
            <a:avLst/>
          </a:prstGeom>
        </p:spPr>
        <p:txBody>
          <a:bodyPr>
            <a:normAutofit/>
          </a:bodyPr>
          <a:lstStyle>
            <a:lvl1pPr algn="ctr">
              <a:defRPr sz="3700"/>
            </a:lvl1pPr>
            <a:lvl2pPr indent="0" algn="ctr">
              <a:defRPr sz="3700"/>
            </a:lvl2pPr>
            <a:lvl3pPr indent="0" algn="ctr">
              <a:defRPr sz="3700"/>
            </a:lvl3pPr>
            <a:lvl4pPr indent="0" algn="ctr">
              <a:defRPr sz="3700"/>
            </a:lvl4pPr>
            <a:lvl5pPr indent="0" algn="ctr">
              <a:defRPr sz="3700"/>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6328884" y="9296400"/>
            <a:ext cx="340259" cy="324306"/>
          </a:xfrm>
          <a:prstGeom prst="rect">
            <a:avLst/>
          </a:prstGeom>
        </p:spPr>
        <p:txBody>
          <a:bodyPr lIns="50800" tIns="50800" rIns="50800" bIns="50800"/>
          <a:lstStyle>
            <a:lvl1pPr algn="ctr" defTabSz="584200">
              <a:defRPr sz="16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77" name="Title Text"/>
          <p:cNvSpPr txBox="1">
            <a:spLocks noGrp="1"/>
          </p:cNvSpPr>
          <p:nvPr>
            <p:ph type="title"/>
          </p:nvPr>
        </p:nvSpPr>
        <p:spPr>
          <a:xfrm>
            <a:off x="1270000" y="1638300"/>
            <a:ext cx="10464800" cy="3302000"/>
          </a:xfrm>
          <a:prstGeom prst="rect">
            <a:avLst/>
          </a:prstGeom>
        </p:spPr>
        <p:txBody>
          <a:bodyPr lIns="50800" tIns="50800" rIns="50800" bIns="50800" anchor="b"/>
          <a:lstStyle>
            <a:lvl1pPr algn="ctr" defTabSz="584200">
              <a:defRPr sz="8000" u="none">
                <a:solidFill>
                  <a:srgbClr val="FFFFFF"/>
                </a:solidFill>
                <a:latin typeface="Helvetica Neue Medium"/>
                <a:ea typeface="Helvetica Neue Medium"/>
                <a:cs typeface="Helvetica Neue Medium"/>
                <a:sym typeface="Helvetica Neue Medium"/>
              </a:defRPr>
            </a:lvl1pPr>
          </a:lstStyle>
          <a:p>
            <a:r>
              <a:t>Title Text</a:t>
            </a:r>
          </a:p>
        </p:txBody>
      </p:sp>
      <p:sp>
        <p:nvSpPr>
          <p:cNvPr id="78" name="Body Level One…"/>
          <p:cNvSpPr txBox="1">
            <a:spLocks noGrp="1"/>
          </p:cNvSpPr>
          <p:nvPr>
            <p:ph type="body" sz="quarter" idx="1"/>
          </p:nvPr>
        </p:nvSpPr>
        <p:spPr>
          <a:xfrm>
            <a:off x="1270000" y="5029200"/>
            <a:ext cx="10464800" cy="1130300"/>
          </a:xfrm>
          <a:prstGeom prst="rect">
            <a:avLst/>
          </a:prstGeom>
        </p:spPr>
        <p:txBody>
          <a:bodyPr lIns="50800" tIns="50800" rIns="50800" bIns="50800">
            <a:normAutofit/>
          </a:bodyPr>
          <a:lstStyle>
            <a:lvl1pPr algn="ctr" defTabSz="584200">
              <a:defRPr sz="3700">
                <a:solidFill>
                  <a:srgbClr val="FFFFFF"/>
                </a:solidFill>
                <a:latin typeface="Helvetica Neue"/>
                <a:ea typeface="Helvetica Neue"/>
                <a:cs typeface="Helvetica Neue"/>
                <a:sym typeface="Helvetica Neue"/>
              </a:defRPr>
            </a:lvl1pPr>
            <a:lvl2pPr indent="0" algn="ctr" defTabSz="584200">
              <a:defRPr sz="3700">
                <a:solidFill>
                  <a:srgbClr val="FFFFFF"/>
                </a:solidFill>
                <a:latin typeface="Helvetica Neue"/>
                <a:ea typeface="Helvetica Neue"/>
                <a:cs typeface="Helvetica Neue"/>
                <a:sym typeface="Helvetica Neue"/>
              </a:defRPr>
            </a:lvl2pPr>
            <a:lvl3pPr indent="0" algn="ctr" defTabSz="584200">
              <a:defRPr sz="3700">
                <a:solidFill>
                  <a:srgbClr val="FFFFFF"/>
                </a:solidFill>
                <a:latin typeface="Helvetica Neue"/>
                <a:ea typeface="Helvetica Neue"/>
                <a:cs typeface="Helvetica Neue"/>
                <a:sym typeface="Helvetica Neue"/>
              </a:defRPr>
            </a:lvl3pPr>
            <a:lvl4pPr indent="0" algn="ctr" defTabSz="584200">
              <a:defRPr sz="3700">
                <a:solidFill>
                  <a:srgbClr val="FFFFFF"/>
                </a:solidFill>
                <a:latin typeface="Helvetica Neue"/>
                <a:ea typeface="Helvetica Neue"/>
                <a:cs typeface="Helvetica Neue"/>
                <a:sym typeface="Helvetica Neue"/>
              </a:defRPr>
            </a:lvl4pPr>
            <a:lvl5pPr indent="0" algn="ctr" defTabSz="584200">
              <a:defRPr sz="37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6328884" y="9296400"/>
            <a:ext cx="340259" cy="324306"/>
          </a:xfrm>
          <a:prstGeom prst="rect">
            <a:avLst/>
          </a:prstGeom>
        </p:spPr>
        <p:txBody>
          <a:bodyPr lIns="50800" tIns="50800" rIns="50800" bIns="50800"/>
          <a:lstStyle>
            <a:lvl1pPr algn="ctr" defTabSz="584200">
              <a:defRPr sz="16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g object 16"/>
          <p:cNvSpPr/>
          <p:nvPr/>
        </p:nvSpPr>
        <p:spPr>
          <a:xfrm>
            <a:off x="0" y="-1"/>
            <a:ext cx="13004800" cy="9753601"/>
          </a:xfrm>
          <a:prstGeom prst="rect">
            <a:avLst/>
          </a:prstGeom>
          <a:solidFill>
            <a:srgbClr val="000000"/>
          </a:solidFill>
          <a:ln w="12700">
            <a:miter lim="400000"/>
          </a:ln>
        </p:spPr>
        <p:txBody>
          <a:bodyPr lIns="45719" rIns="45719"/>
          <a:lstStyle/>
          <a:p>
            <a:endParaRPr/>
          </a:p>
        </p:txBody>
      </p:sp>
      <p:sp>
        <p:nvSpPr>
          <p:cNvPr id="3" name="Title Text"/>
          <p:cNvSpPr txBox="1">
            <a:spLocks noGrp="1"/>
          </p:cNvSpPr>
          <p:nvPr>
            <p:ph type="title"/>
          </p:nvPr>
        </p:nvSpPr>
        <p:spPr>
          <a:xfrm>
            <a:off x="918369" y="307960"/>
            <a:ext cx="10731581" cy="1094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50240" y="2275840"/>
            <a:ext cx="11704320" cy="7477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087587" y="9070847"/>
            <a:ext cx="266974" cy="279401"/>
          </a:xfrm>
          <a:prstGeom prst="rect">
            <a:avLst/>
          </a:prstGeom>
          <a:ln w="12700">
            <a:miter lim="400000"/>
          </a:ln>
        </p:spPr>
        <p:txBody>
          <a:bodyPr wrap="none" lIns="0" tIns="0" rIns="0" bIns="0">
            <a:spAutoFit/>
          </a:bodyPr>
          <a:lstStyle>
            <a:lvl1pPr algn="r">
              <a:defRPr>
                <a:solidFill>
                  <a:srgbClr val="888888"/>
                </a:solidFill>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1pPr>
      <a:lvl2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2pPr>
      <a:lvl3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3pPr>
      <a:lvl4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4pPr>
      <a:lvl5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5pPr>
      <a:lvl6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6pPr>
      <a:lvl7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7pPr>
      <a:lvl8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8pPr>
      <a:lvl9pPr marL="0" marR="0" indent="0" algn="l" defTabSz="914400" rtl="0" latinLnBrk="0">
        <a:lnSpc>
          <a:spcPct val="100000"/>
        </a:lnSpc>
        <a:spcBef>
          <a:spcPts val="0"/>
        </a:spcBef>
        <a:spcAft>
          <a:spcPts val="0"/>
        </a:spcAft>
        <a:buClrTx/>
        <a:buSzTx/>
        <a:buFontTx/>
        <a:buNone/>
        <a:tabLst/>
        <a:defRPr sz="2100" b="0" i="0" u="sng" strike="noStrike" cap="none" spc="0" baseline="0">
          <a:solidFill>
            <a:srgbClr val="61D836"/>
          </a:solidFill>
          <a:uFillTx/>
          <a:latin typeface="Times New Roman"/>
          <a:ea typeface="Times New Roman"/>
          <a:cs typeface="Times New Roman"/>
          <a:sym typeface="Times New Roman"/>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object 3" descr="object 3"/>
          <p:cNvPicPr>
            <a:picLocks noChangeAspect="1"/>
          </p:cNvPicPr>
          <p:nvPr/>
        </p:nvPicPr>
        <p:blipFill>
          <a:blip r:embed="rId2">
            <a:alphaModFix amt="61026"/>
          </a:blip>
          <a:stretch>
            <a:fillRect/>
          </a:stretch>
        </p:blipFill>
        <p:spPr>
          <a:xfrm flipH="1">
            <a:off x="4198659" y="-137142"/>
            <a:ext cx="8897681" cy="10753326"/>
          </a:xfrm>
          <a:prstGeom prst="rect">
            <a:avLst/>
          </a:prstGeom>
          <a:ln w="12700">
            <a:miter lim="400000"/>
          </a:ln>
        </p:spPr>
      </p:pic>
      <p:pic>
        <p:nvPicPr>
          <p:cNvPr id="89" name="object 3" descr="object 3"/>
          <p:cNvPicPr>
            <a:picLocks noChangeAspect="1"/>
          </p:cNvPicPr>
          <p:nvPr/>
        </p:nvPicPr>
        <p:blipFill>
          <a:blip r:embed="rId3">
            <a:alphaModFix amt="53541"/>
          </a:blip>
          <a:stretch>
            <a:fillRect/>
          </a:stretch>
        </p:blipFill>
        <p:spPr>
          <a:xfrm flipH="1">
            <a:off x="-141560" y="-627003"/>
            <a:ext cx="8707133" cy="10523037"/>
          </a:xfrm>
          <a:prstGeom prst="rect">
            <a:avLst/>
          </a:prstGeom>
          <a:ln w="12700">
            <a:miter lim="400000"/>
          </a:ln>
          <a:effectLst>
            <a:reflection stA="50000" endPos="40000" dir="5400000" sy="-100000" algn="bl" rotWithShape="0"/>
          </a:effectLst>
        </p:spPr>
      </p:pic>
      <p:pic>
        <p:nvPicPr>
          <p:cNvPr id="90" name="object 3" descr="object 3"/>
          <p:cNvPicPr>
            <a:picLocks noChangeAspect="1"/>
          </p:cNvPicPr>
          <p:nvPr/>
        </p:nvPicPr>
        <p:blipFill>
          <a:blip r:embed="rId4"/>
          <a:stretch>
            <a:fillRect/>
          </a:stretch>
        </p:blipFill>
        <p:spPr>
          <a:xfrm>
            <a:off x="1904745" y="-1267263"/>
            <a:ext cx="9195310" cy="11113023"/>
          </a:xfrm>
          <a:prstGeom prst="rect">
            <a:avLst/>
          </a:prstGeom>
          <a:ln w="12700">
            <a:miter lim="400000"/>
          </a:ln>
          <a:effectLst>
            <a:outerShdw blurRad="355600" rotWithShape="0">
              <a:srgbClr val="000000">
                <a:alpha val="75000"/>
              </a:srgbClr>
            </a:outerShdw>
          </a:effectLst>
        </p:spPr>
      </p:pic>
      <p:grpSp>
        <p:nvGrpSpPr>
          <p:cNvPr id="93" name="object 4"/>
          <p:cNvGrpSpPr/>
          <p:nvPr/>
        </p:nvGrpSpPr>
        <p:grpSpPr>
          <a:xfrm>
            <a:off x="2633376" y="3451708"/>
            <a:ext cx="8086074" cy="2044889"/>
            <a:chOff x="0" y="0"/>
            <a:chExt cx="8086073" cy="2044888"/>
          </a:xfrm>
        </p:grpSpPr>
        <p:pic>
          <p:nvPicPr>
            <p:cNvPr id="91" name="object 5" descr="object 5"/>
            <p:cNvPicPr>
              <a:picLocks noChangeAspect="1"/>
            </p:cNvPicPr>
            <p:nvPr/>
          </p:nvPicPr>
          <p:blipFill>
            <a:blip r:embed="rId5"/>
            <a:stretch>
              <a:fillRect/>
            </a:stretch>
          </p:blipFill>
          <p:spPr>
            <a:xfrm>
              <a:off x="0" y="0"/>
              <a:ext cx="8086074" cy="2044889"/>
            </a:xfrm>
            <a:prstGeom prst="rect">
              <a:avLst/>
            </a:prstGeom>
            <a:ln w="12700" cap="flat">
              <a:noFill/>
              <a:miter lim="400000"/>
            </a:ln>
            <a:effectLst/>
          </p:spPr>
        </p:pic>
        <p:pic>
          <p:nvPicPr>
            <p:cNvPr id="92" name="object 6" descr="object 6"/>
            <p:cNvPicPr>
              <a:picLocks noChangeAspect="1"/>
            </p:cNvPicPr>
            <p:nvPr/>
          </p:nvPicPr>
          <p:blipFill>
            <a:blip r:embed="rId6"/>
            <a:stretch>
              <a:fillRect/>
            </a:stretch>
          </p:blipFill>
          <p:spPr>
            <a:xfrm>
              <a:off x="72771" y="77639"/>
              <a:ext cx="7947842" cy="1906137"/>
            </a:xfrm>
            <a:prstGeom prst="rect">
              <a:avLst/>
            </a:prstGeom>
            <a:ln w="12700" cap="flat">
              <a:noFill/>
              <a:miter lim="400000"/>
            </a:ln>
            <a:effectLst/>
          </p:spPr>
        </p:pic>
      </p:grpSp>
      <p:sp>
        <p:nvSpPr>
          <p:cNvPr id="94" name="object 3"/>
          <p:cNvSpPr txBox="1"/>
          <p:nvPr/>
        </p:nvSpPr>
        <p:spPr>
          <a:xfrm>
            <a:off x="1508656" y="5252222"/>
            <a:ext cx="10335515"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064" algn="ctr">
              <a:spcBef>
                <a:spcPts val="100"/>
              </a:spcBef>
              <a:defRPr sz="2300">
                <a:solidFill>
                  <a:srgbClr val="FFFFFF"/>
                </a:solidFill>
                <a:effectLst>
                  <a:outerShdw blurRad="25400" dist="76200" dir="2700000" rotWithShape="0">
                    <a:srgbClr val="000000">
                      <a:alpha val="20000"/>
                    </a:srgbClr>
                  </a:outerShdw>
                </a:effectLst>
                <a:latin typeface="Cochin"/>
                <a:ea typeface="Cochin"/>
                <a:cs typeface="Cochin"/>
                <a:sym typeface="Cochin"/>
              </a:defRPr>
            </a:pPr>
            <a:r>
              <a:t>A</a:t>
            </a:r>
            <a:r>
              <a:rPr spc="455"/>
              <a:t> </a:t>
            </a:r>
            <a:r>
              <a:t>P</a:t>
            </a:r>
            <a:r>
              <a:rPr spc="-148"/>
              <a:t> </a:t>
            </a:r>
            <a:r>
              <a:t>S</a:t>
            </a:r>
            <a:r>
              <a:rPr spc="-153"/>
              <a:t> </a:t>
            </a:r>
            <a:r>
              <a:t>Y</a:t>
            </a:r>
            <a:r>
              <a:rPr spc="-158"/>
              <a:t> </a:t>
            </a:r>
            <a:r>
              <a:rPr spc="109"/>
              <a:t>CH</a:t>
            </a:r>
            <a:r>
              <a:rPr spc="-148"/>
              <a:t> </a:t>
            </a:r>
            <a:r>
              <a:t>O</a:t>
            </a:r>
            <a:r>
              <a:rPr spc="-148"/>
              <a:t> </a:t>
            </a:r>
            <a:r>
              <a:t>L</a:t>
            </a:r>
            <a:r>
              <a:rPr spc="-153"/>
              <a:t> </a:t>
            </a:r>
            <a:r>
              <a:t>O</a:t>
            </a:r>
            <a:r>
              <a:rPr spc="-143"/>
              <a:t> </a:t>
            </a:r>
            <a:r>
              <a:t>G</a:t>
            </a:r>
            <a:r>
              <a:rPr spc="-148"/>
              <a:t> </a:t>
            </a:r>
            <a:r>
              <a:t>I</a:t>
            </a:r>
            <a:r>
              <a:rPr spc="-153"/>
              <a:t> </a:t>
            </a:r>
            <a:r>
              <a:rPr spc="148"/>
              <a:t>CAL</a:t>
            </a:r>
            <a:r>
              <a:rPr spc="460"/>
              <a:t> </a:t>
            </a:r>
            <a:r>
              <a:t>H</a:t>
            </a:r>
            <a:r>
              <a:rPr spc="-148"/>
              <a:t> </a:t>
            </a:r>
            <a:r>
              <a:t>O</a:t>
            </a:r>
            <a:r>
              <a:rPr spc="-148"/>
              <a:t> </a:t>
            </a:r>
            <a:r>
              <a:t>R</a:t>
            </a:r>
            <a:r>
              <a:rPr spc="-158"/>
              <a:t> </a:t>
            </a:r>
            <a:r>
              <a:t>R</a:t>
            </a:r>
            <a:r>
              <a:rPr spc="-158"/>
              <a:t> </a:t>
            </a:r>
            <a:r>
              <a:t>O</a:t>
            </a:r>
            <a:r>
              <a:rPr spc="-143"/>
              <a:t> </a:t>
            </a:r>
            <a:r>
              <a:t>R</a:t>
            </a:r>
            <a:r>
              <a:rPr spc="455"/>
              <a:t> </a:t>
            </a:r>
            <a:r>
              <a:t>T</a:t>
            </a:r>
            <a:r>
              <a:rPr spc="-153"/>
              <a:t> </a:t>
            </a:r>
            <a:r>
              <a:t>H</a:t>
            </a:r>
            <a:r>
              <a:rPr spc="-148"/>
              <a:t> </a:t>
            </a:r>
            <a:r>
              <a:t>R</a:t>
            </a:r>
            <a:r>
              <a:rPr spc="-158"/>
              <a:t> </a:t>
            </a:r>
            <a:r>
              <a:t>I</a:t>
            </a:r>
            <a:r>
              <a:rPr spc="-153"/>
              <a:t> </a:t>
            </a:r>
            <a:r>
              <a:t>L</a:t>
            </a:r>
            <a:r>
              <a:rPr spc="-153"/>
              <a:t> </a:t>
            </a:r>
            <a:r>
              <a:t>L</a:t>
            </a:r>
            <a:r>
              <a:rPr spc="-153"/>
              <a:t> </a:t>
            </a:r>
            <a:r>
              <a:t>E</a:t>
            </a:r>
            <a:r>
              <a:rPr spc="-148"/>
              <a:t> </a:t>
            </a:r>
            <a:r>
              <a:t>R</a:t>
            </a:r>
          </a:p>
          <a:p>
            <a:pPr marR="5080" indent="12064" algn="ctr">
              <a:spcBef>
                <a:spcPts val="100"/>
              </a:spcBef>
              <a:defRPr sz="2300">
                <a:solidFill>
                  <a:srgbClr val="FFFFFF"/>
                </a:solidFill>
                <a:effectLst>
                  <a:outerShdw blurRad="25400" dist="76200" dir="2700000" rotWithShape="0">
                    <a:srgbClr val="000000">
                      <a:alpha val="20000"/>
                    </a:srgbClr>
                  </a:outerShdw>
                </a:effectLst>
                <a:latin typeface="Cochin"/>
                <a:ea typeface="Cochin"/>
                <a:cs typeface="Cochin"/>
                <a:sym typeface="Cochin"/>
              </a:defRPr>
            </a:pPr>
            <a:r>
              <a:t>FEATURE </a:t>
            </a:r>
            <a:r>
              <a:rPr spc="287"/>
              <a:t>PRESENTATION</a:t>
            </a:r>
            <a:r>
              <a:rPr spc="455"/>
              <a:t> </a:t>
            </a:r>
            <a:endParaRPr sz="2400" spc="300"/>
          </a:p>
          <a:p>
            <a:pPr indent="111760" algn="ctr">
              <a:defRPr>
                <a:solidFill>
                  <a:srgbClr val="FFFFFF"/>
                </a:solidFill>
                <a:effectLst>
                  <a:outerShdw blurRad="25400" dist="76200" dir="2700000" rotWithShape="0">
                    <a:srgbClr val="000000">
                      <a:alpha val="20000"/>
                    </a:srgbClr>
                  </a:outerShdw>
                </a:effectLst>
                <a:latin typeface="Cochin"/>
                <a:ea typeface="Cochin"/>
                <a:cs typeface="Cochin"/>
                <a:sym typeface="Cochin"/>
              </a:defRPr>
            </a:pPr>
            <a:r>
              <a:rPr sz="1400"/>
              <a:t>FROM</a:t>
            </a:r>
            <a:r>
              <a:rPr sz="1400" spc="-15"/>
              <a:t> </a:t>
            </a:r>
            <a:r>
              <a:rPr sz="1400"/>
              <a:t>WRITER</a:t>
            </a:r>
            <a:r>
              <a:rPr sz="1400" spc="-15"/>
              <a:t> </a:t>
            </a:r>
            <a:r>
              <a:rPr sz="1400"/>
              <a:t>/</a:t>
            </a:r>
            <a:r>
              <a:rPr sz="1400" spc="-11"/>
              <a:t> </a:t>
            </a:r>
            <a:r>
              <a:rPr sz="1400"/>
              <a:t>DIRECTOR</a:t>
            </a:r>
            <a:r>
              <a:rPr spc="55"/>
              <a:t> </a:t>
            </a:r>
            <a:r>
              <a:rPr sz="1500"/>
              <a:t>ANDREW</a:t>
            </a:r>
            <a:r>
              <a:rPr sz="1500" spc="-9"/>
              <a:t> </a:t>
            </a:r>
            <a:r>
              <a:rPr sz="1500" spc="-6"/>
              <a:t>BOWEN</a:t>
            </a:r>
          </a:p>
        </p:txBody>
      </p:sp>
      <p:sp>
        <p:nvSpPr>
          <p:cNvPr id="95" name="object 5"/>
          <p:cNvSpPr txBox="1"/>
          <p:nvPr/>
        </p:nvSpPr>
        <p:spPr>
          <a:xfrm>
            <a:off x="277099" y="720802"/>
            <a:ext cx="1245060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064" algn="ctr">
              <a:lnSpc>
                <a:spcPts val="1900"/>
              </a:lnSpc>
              <a:spcBef>
                <a:spcPts val="100"/>
              </a:spcBef>
              <a:defRPr sz="2400" spc="119" baseline="-8333">
                <a:solidFill>
                  <a:srgbClr val="FFFFFF"/>
                </a:solidFill>
                <a:effectLst>
                  <a:outerShdw blurRad="50800" dist="38100" dir="18900000" rotWithShape="0">
                    <a:srgbClr val="000000"/>
                  </a:outerShdw>
                </a:effectLst>
                <a:latin typeface="Cochin"/>
                <a:ea typeface="Cochin"/>
                <a:cs typeface="Cochin"/>
                <a:sym typeface="Cochin"/>
              </a:defRPr>
            </a:lvl1pPr>
          </a:lstStyle>
          <a:p>
            <a:r>
              <a:t>IF YOU’RE LOST IN THE WOODS AND ALL ALONE…</a:t>
            </a:r>
          </a:p>
        </p:txBody>
      </p:sp>
      <p:sp>
        <p:nvSpPr>
          <p:cNvPr id="96" name="WOULD ANYONE HEAR YOU SCREAM?"/>
          <p:cNvSpPr txBox="1"/>
          <p:nvPr/>
        </p:nvSpPr>
        <p:spPr>
          <a:xfrm>
            <a:off x="3198177" y="1046707"/>
            <a:ext cx="6608446" cy="38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5080" indent="12064" algn="ctr">
              <a:lnSpc>
                <a:spcPts val="1900"/>
              </a:lnSpc>
              <a:spcBef>
                <a:spcPts val="100"/>
              </a:spcBef>
              <a:defRPr sz="2400" spc="119" baseline="-8333">
                <a:solidFill>
                  <a:srgbClr val="FFFFFF"/>
                </a:solidFill>
                <a:effectLst>
                  <a:outerShdw blurRad="50800" dist="38100" dir="18900000" rotWithShape="0">
                    <a:srgbClr val="000000"/>
                  </a:outerShdw>
                </a:effectLst>
                <a:latin typeface="Cochin"/>
                <a:ea typeface="Cochin"/>
                <a:cs typeface="Cochin"/>
                <a:sym typeface="Cochin"/>
              </a:defRPr>
            </a:lvl1pPr>
          </a:lstStyle>
          <a:p>
            <a:r>
              <a:t>WOULD ANYONE HEAR YOU SCREAM?</a:t>
            </a:r>
          </a:p>
        </p:txBody>
      </p:sp>
      <p:pic>
        <p:nvPicPr>
          <p:cNvPr id="97" name="object 3" descr="object 3"/>
          <p:cNvPicPr>
            <a:picLocks noChangeAspect="1"/>
          </p:cNvPicPr>
          <p:nvPr/>
        </p:nvPicPr>
        <p:blipFill>
          <a:blip r:embed="rId7"/>
          <a:stretch>
            <a:fillRect/>
          </a:stretch>
        </p:blipFill>
        <p:spPr>
          <a:xfrm>
            <a:off x="5661881" y="3319984"/>
            <a:ext cx="2029064" cy="6163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object 11"/>
          <p:cNvSpPr txBox="1"/>
          <p:nvPr/>
        </p:nvSpPr>
        <p:spPr>
          <a:xfrm>
            <a:off x="1764428" y="1482782"/>
            <a:ext cx="10993358" cy="7904278"/>
          </a:xfrm>
          <a:prstGeom prst="rect">
            <a:avLst/>
          </a:prstGeom>
          <a:solidFill>
            <a:srgbClr val="000000"/>
          </a:solidFill>
          <a:ln w="25400">
            <a:solidFill>
              <a:srgbClr val="3030F4"/>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1435" indent="50800" algn="just">
              <a:spcBef>
                <a:spcPts val="400"/>
              </a:spcBef>
              <a:defRPr sz="2200">
                <a:solidFill>
                  <a:srgbClr val="FFFFFF"/>
                </a:solidFill>
                <a:latin typeface="Helvetica Neue"/>
                <a:ea typeface="Helvetica Neue"/>
                <a:cs typeface="Helvetica Neue"/>
                <a:sym typeface="Helvetica Neue"/>
              </a:defRPr>
            </a:pPr>
            <a:r>
              <a:t>Daniel C. Allison (DCA) is a surgeon and entrepreneur with an MD from Baylor College of Medicine and an MBA from Rice University Jones School of Business. He’s been an advisor, consultant, designer, and executive of companies ranging from start-ups to NASDQ blue chips. Born in London, England and raised in Tehran until the revolution of 1979, DCA and his family emigrated to the United States when he was six.</a:t>
            </a:r>
          </a:p>
          <a:p>
            <a:pPr marR="51435" indent="50800" algn="just">
              <a:spcBef>
                <a:spcPts val="400"/>
              </a:spcBef>
              <a:defRPr sz="800">
                <a:solidFill>
                  <a:srgbClr val="FFFFFF"/>
                </a:solidFill>
                <a:latin typeface="Helvetica Neue"/>
                <a:ea typeface="Helvetica Neue"/>
                <a:cs typeface="Helvetica Neue"/>
                <a:sym typeface="Helvetica Neue"/>
              </a:defRPr>
            </a:pPr>
            <a:endParaRPr/>
          </a:p>
          <a:p>
            <a:pPr marR="51435" indent="50800" algn="just">
              <a:spcBef>
                <a:spcPts val="400"/>
              </a:spcBef>
              <a:defRPr sz="2200">
                <a:solidFill>
                  <a:srgbClr val="FFFFFF"/>
                </a:solidFill>
                <a:latin typeface="Helvetica Neue"/>
                <a:ea typeface="Helvetica Neue"/>
                <a:cs typeface="Helvetica Neue"/>
                <a:sym typeface="Helvetica Neue"/>
              </a:defRPr>
            </a:pPr>
            <a:r>
              <a:t>A world renowned orthopedic trauma and cancer surgeon, DCA practices at Cedars-Sinai and Children’s Hospital Los Angeles. Dedicated to the country that gave him so much, he is a Commander in the Medical Corps of the U.S. Navy Reserve and eployed to Iraq in 2018 as part of </a:t>
            </a:r>
            <a:r>
              <a:rPr i="1"/>
              <a:t>Operation Inherent Resolve</a:t>
            </a:r>
            <a:r>
              <a:t>.</a:t>
            </a:r>
          </a:p>
          <a:p>
            <a:pPr marR="51435" indent="50800" algn="just">
              <a:spcBef>
                <a:spcPts val="400"/>
              </a:spcBef>
              <a:defRPr sz="800">
                <a:solidFill>
                  <a:srgbClr val="FFFFFF"/>
                </a:solidFill>
                <a:latin typeface="Helvetica Neue"/>
                <a:ea typeface="Helvetica Neue"/>
                <a:cs typeface="Helvetica Neue"/>
                <a:sym typeface="Helvetica Neue"/>
              </a:defRPr>
            </a:pPr>
            <a:endParaRPr/>
          </a:p>
          <a:p>
            <a:pPr marR="51435" indent="50800" algn="just">
              <a:spcBef>
                <a:spcPts val="400"/>
              </a:spcBef>
              <a:defRPr sz="2200">
                <a:solidFill>
                  <a:srgbClr val="FFFFFF"/>
                </a:solidFill>
                <a:latin typeface="Helvetica Neue"/>
                <a:ea typeface="Helvetica Neue"/>
                <a:cs typeface="Helvetica Neue"/>
                <a:sym typeface="Helvetica Neue"/>
              </a:defRPr>
            </a:pPr>
            <a:r>
              <a:t>Having close family ties, DCA was exposed to the inner workings of the film industry at an early age. His aunt was the pioneering make-up artist Dorothy Pearl and his uncle, iconic casting director Don Phillips. As a member of SAG/AFTRA, DCA has acted in several films, including Michael Bay’s PEARL HARBOR. Recognizing the positive and negative power of the film industry on people of all societies, DCA has a strong desire to make a positive impact on the world through film. </a:t>
            </a:r>
          </a:p>
          <a:p>
            <a:pPr marR="51435" indent="50800" algn="just">
              <a:spcBef>
                <a:spcPts val="400"/>
              </a:spcBef>
              <a:defRPr sz="800">
                <a:solidFill>
                  <a:srgbClr val="FFFFFF"/>
                </a:solidFill>
                <a:latin typeface="Helvetica Neue"/>
                <a:ea typeface="Helvetica Neue"/>
                <a:cs typeface="Helvetica Neue"/>
                <a:sym typeface="Helvetica Neue"/>
              </a:defRPr>
            </a:pPr>
            <a:endParaRPr/>
          </a:p>
          <a:p>
            <a:pPr marR="51435" indent="50800" algn="just">
              <a:spcBef>
                <a:spcPts val="400"/>
              </a:spcBef>
              <a:defRPr sz="2200">
                <a:solidFill>
                  <a:srgbClr val="FFFFFF"/>
                </a:solidFill>
                <a:latin typeface="Helvetica Neue"/>
                <a:ea typeface="Helvetica Neue"/>
                <a:cs typeface="Helvetica Neue"/>
                <a:sym typeface="Helvetica Neue"/>
              </a:defRPr>
            </a:pPr>
            <a:r>
              <a:t>After DCA and Andrew Bowen’s successful venture of </a:t>
            </a:r>
            <a:r>
              <a:rPr i="1"/>
              <a:t>THE 716</a:t>
            </a:r>
            <a:r>
              <a:rPr i="1" baseline="31999"/>
              <a:t>th</a:t>
            </a:r>
            <a:r>
              <a:t>, a sci-fi short officially selected to the 2018 Tribeca Film Festival, and winner of the 2018 Solzy Award for Best Sci-fi Short, DCA didn’t hesitate to act on another opportunity to work with Bowen on their latest project, SCENT. A well-crafted story with excitement, depth, and a message of overcoming self-doubt and sabotage to emerge empowered, the film falls right in line with DCA’s mission to deliver positive, productive content to the world.</a:t>
            </a:r>
          </a:p>
        </p:txBody>
      </p:sp>
      <p:pic>
        <p:nvPicPr>
          <p:cNvPr id="168" name="Picture 16" descr="Picture 16"/>
          <p:cNvPicPr>
            <a:picLocks noChangeAspect="1"/>
          </p:cNvPicPr>
          <p:nvPr/>
        </p:nvPicPr>
        <p:blipFill>
          <a:blip r:embed="rId2"/>
          <a:srcRect l="5050" t="4177" r="42639" b="29552"/>
          <a:stretch>
            <a:fillRect/>
          </a:stretch>
        </p:blipFill>
        <p:spPr>
          <a:xfrm>
            <a:off x="208304" y="1489741"/>
            <a:ext cx="1431626" cy="1871580"/>
          </a:xfrm>
          <a:prstGeom prst="rect">
            <a:avLst/>
          </a:prstGeom>
          <a:ln w="25400">
            <a:solidFill>
              <a:srgbClr val="DDDDDD"/>
            </a:solidFill>
            <a:miter lim="400000"/>
          </a:ln>
        </p:spPr>
      </p:pic>
      <p:sp>
        <p:nvSpPr>
          <p:cNvPr id="169" name="Text"/>
          <p:cNvSpPr txBox="1"/>
          <p:nvPr/>
        </p:nvSpPr>
        <p:spPr>
          <a:xfrm>
            <a:off x="6261522" y="4710256"/>
            <a:ext cx="481756" cy="333088"/>
          </a:xfrm>
          <a:prstGeom prst="rect">
            <a:avLst/>
          </a:prstGeom>
          <a:ln w="12700">
            <a:miter lim="400000"/>
          </a:ln>
        </p:spPr>
        <p:txBody>
          <a:bodyPr wrap="none" lIns="45719" rIns="45719">
            <a:spAutoFit/>
          </a:bodyPr>
          <a:lstStyle/>
          <a:p>
            <a:endParaRPr/>
          </a:p>
        </p:txBody>
      </p:sp>
      <p:sp>
        <p:nvSpPr>
          <p:cNvPr id="170" name="TextBox 430"/>
          <p:cNvSpPr txBox="1"/>
          <p:nvPr/>
        </p:nvSpPr>
        <p:spPr>
          <a:xfrm>
            <a:off x="18285" y="393569"/>
            <a:ext cx="4345444"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FFFFFF"/>
                </a:solidFill>
                <a:latin typeface="Cochin"/>
                <a:ea typeface="Cochin"/>
                <a:cs typeface="Cochin"/>
                <a:sym typeface="Cochin"/>
              </a:defRPr>
            </a:lvl1pPr>
          </a:lstStyle>
          <a:p>
            <a:r>
              <a:t>THE CREATIVE TEAM</a:t>
            </a:r>
          </a:p>
        </p:txBody>
      </p:sp>
      <p:sp>
        <p:nvSpPr>
          <p:cNvPr id="171" name="TextBox 430"/>
          <p:cNvSpPr txBox="1"/>
          <p:nvPr/>
        </p:nvSpPr>
        <p:spPr>
          <a:xfrm>
            <a:off x="-956282" y="787892"/>
            <a:ext cx="10040564" cy="72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300" b="1">
                <a:solidFill>
                  <a:schemeClr val="accent1"/>
                </a:solidFill>
                <a:latin typeface="Cochin"/>
                <a:ea typeface="Cochin"/>
                <a:cs typeface="Cochin"/>
                <a:sym typeface="Cochin"/>
              </a:defRPr>
            </a:pPr>
            <a:r>
              <a:rPr dirty="0"/>
              <a:t>Daniel C. Allison </a:t>
            </a:r>
            <a:r>
              <a:rPr sz="3100" b="0" dirty="0"/>
              <a:t>(executive producer)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bject 6"/>
          <p:cNvSpPr txBox="1"/>
          <p:nvPr/>
        </p:nvSpPr>
        <p:spPr>
          <a:xfrm>
            <a:off x="2339721" y="957913"/>
            <a:ext cx="10286704" cy="8407401"/>
          </a:xfrm>
          <a:prstGeom prst="rect">
            <a:avLst/>
          </a:prstGeom>
          <a:solidFill>
            <a:srgbClr val="000000"/>
          </a:solidFill>
          <a:ln w="25400">
            <a:solidFill>
              <a:srgbClr val="3030F4"/>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1435" indent="50800">
              <a:spcBef>
                <a:spcPts val="300"/>
              </a:spcBef>
              <a:defRPr sz="2000">
                <a:solidFill>
                  <a:srgbClr val="FFFFFF"/>
                </a:solidFill>
                <a:latin typeface="+mn-lt"/>
                <a:ea typeface="+mn-ea"/>
                <a:cs typeface="+mn-cs"/>
                <a:sym typeface="Helvetica"/>
              </a:defRPr>
            </a:pPr>
            <a:r>
              <a:t>Raised</a:t>
            </a:r>
            <a:r>
              <a:rPr spc="-9"/>
              <a:t> </a:t>
            </a:r>
            <a:r>
              <a:t>on</a:t>
            </a:r>
            <a:r>
              <a:rPr spc="-18"/>
              <a:t> </a:t>
            </a:r>
            <a:r>
              <a:t>a</a:t>
            </a:r>
            <a:r>
              <a:rPr spc="-13"/>
              <a:t> </a:t>
            </a:r>
            <a:r>
              <a:t>steady</a:t>
            </a:r>
            <a:r>
              <a:rPr spc="-13"/>
              <a:t> </a:t>
            </a:r>
            <a:r>
              <a:t>diet</a:t>
            </a:r>
            <a:r>
              <a:rPr spc="-13"/>
              <a:t> </a:t>
            </a:r>
            <a:r>
              <a:t>of</a:t>
            </a:r>
            <a:r>
              <a:rPr spc="-13"/>
              <a:t> </a:t>
            </a:r>
            <a:r>
              <a:t>Marvel</a:t>
            </a:r>
            <a:r>
              <a:rPr spc="-18"/>
              <a:t> </a:t>
            </a:r>
            <a:r>
              <a:t>Comics,</a:t>
            </a:r>
            <a:r>
              <a:rPr spc="-22"/>
              <a:t> </a:t>
            </a:r>
            <a:r>
              <a:t>Science</a:t>
            </a:r>
            <a:r>
              <a:rPr spc="-13"/>
              <a:t> </a:t>
            </a:r>
            <a:r>
              <a:t>Fiction,</a:t>
            </a:r>
            <a:r>
              <a:rPr spc="-18"/>
              <a:t> </a:t>
            </a:r>
            <a:r>
              <a:t>Musical</a:t>
            </a:r>
            <a:r>
              <a:rPr spc="-18"/>
              <a:t> </a:t>
            </a:r>
            <a:r>
              <a:t>Theater</a:t>
            </a:r>
            <a:r>
              <a:rPr spc="-13"/>
              <a:t> </a:t>
            </a:r>
            <a:r>
              <a:t>and</a:t>
            </a:r>
            <a:r>
              <a:rPr spc="-9"/>
              <a:t> </a:t>
            </a:r>
            <a:r>
              <a:t>Action</a:t>
            </a:r>
            <a:r>
              <a:rPr spc="-18"/>
              <a:t> </a:t>
            </a:r>
            <a:r>
              <a:t>Movies</a:t>
            </a:r>
            <a:r>
              <a:rPr spc="-13"/>
              <a:t> </a:t>
            </a:r>
            <a:r>
              <a:t>from</a:t>
            </a:r>
            <a:r>
              <a:rPr spc="-18"/>
              <a:t> </a:t>
            </a:r>
            <a:r>
              <a:t>the</a:t>
            </a:r>
            <a:r>
              <a:rPr spc="-13"/>
              <a:t> </a:t>
            </a:r>
            <a:r>
              <a:t>80's</a:t>
            </a:r>
            <a:r>
              <a:rPr spc="-18"/>
              <a:t> </a:t>
            </a:r>
            <a:r>
              <a:t>and</a:t>
            </a:r>
            <a:r>
              <a:rPr spc="-4"/>
              <a:t> </a:t>
            </a:r>
            <a:r>
              <a:t>90's,</a:t>
            </a:r>
            <a:r>
              <a:rPr spc="-22"/>
              <a:t> </a:t>
            </a:r>
            <a:r>
              <a:t>Andrew</a:t>
            </a:r>
            <a:r>
              <a:rPr spc="-18"/>
              <a:t> </a:t>
            </a:r>
            <a:r>
              <a:t>Bowen</a:t>
            </a:r>
            <a:r>
              <a:rPr spc="-18"/>
              <a:t> </a:t>
            </a:r>
            <a:r>
              <a:t>is</a:t>
            </a:r>
            <a:r>
              <a:rPr spc="-18"/>
              <a:t> </a:t>
            </a:r>
            <a:r>
              <a:t>a</a:t>
            </a:r>
            <a:r>
              <a:rPr spc="-9"/>
              <a:t> multi-</a:t>
            </a:r>
            <a:r>
              <a:t>talented</a:t>
            </a:r>
            <a:r>
              <a:rPr spc="-9"/>
              <a:t> </a:t>
            </a:r>
            <a:r>
              <a:t>actor, writer, director and producer</a:t>
            </a:r>
            <a:r>
              <a:rPr spc="-13"/>
              <a:t> </a:t>
            </a:r>
            <a:r>
              <a:t>who's</a:t>
            </a:r>
            <a:r>
              <a:rPr spc="-18"/>
              <a:t> </a:t>
            </a:r>
            <a:r>
              <a:t>infectious</a:t>
            </a:r>
            <a:r>
              <a:rPr spc="-13"/>
              <a:t> </a:t>
            </a:r>
            <a:r>
              <a:rPr spc="-9"/>
              <a:t>passion </a:t>
            </a:r>
            <a:r>
              <a:t>for</a:t>
            </a:r>
            <a:r>
              <a:rPr spc="-13"/>
              <a:t> </a:t>
            </a:r>
            <a:r>
              <a:t>cinema,</a:t>
            </a:r>
            <a:r>
              <a:rPr spc="-22"/>
              <a:t> </a:t>
            </a:r>
            <a:r>
              <a:t>comedy</a:t>
            </a:r>
            <a:r>
              <a:rPr spc="-9"/>
              <a:t> </a:t>
            </a:r>
            <a:r>
              <a:t>and</a:t>
            </a:r>
            <a:r>
              <a:rPr spc="-13"/>
              <a:t> </a:t>
            </a:r>
            <a:r>
              <a:t>character-driven</a:t>
            </a:r>
            <a:r>
              <a:rPr spc="-13"/>
              <a:t> </a:t>
            </a:r>
            <a:r>
              <a:t>storytelling</a:t>
            </a:r>
            <a:r>
              <a:rPr spc="-13"/>
              <a:t> </a:t>
            </a:r>
            <a:r>
              <a:t>has</a:t>
            </a:r>
            <a:r>
              <a:rPr spc="-13"/>
              <a:t> </a:t>
            </a:r>
            <a:r>
              <a:t>been</a:t>
            </a:r>
            <a:r>
              <a:rPr spc="-18"/>
              <a:t> </a:t>
            </a:r>
            <a:r>
              <a:t>the</a:t>
            </a:r>
            <a:r>
              <a:rPr spc="-13"/>
              <a:t> </a:t>
            </a:r>
            <a:r>
              <a:t>driving</a:t>
            </a:r>
            <a:r>
              <a:rPr spc="-9"/>
              <a:t> </a:t>
            </a:r>
            <a:r>
              <a:t>force</a:t>
            </a:r>
            <a:r>
              <a:rPr spc="-13"/>
              <a:t> </a:t>
            </a:r>
            <a:r>
              <a:t>behind</a:t>
            </a:r>
            <a:r>
              <a:rPr spc="-4"/>
              <a:t> </a:t>
            </a:r>
            <a:r>
              <a:t>his</a:t>
            </a:r>
            <a:r>
              <a:rPr spc="-18"/>
              <a:t> </a:t>
            </a:r>
            <a:r>
              <a:t>more</a:t>
            </a:r>
            <a:r>
              <a:rPr spc="-9"/>
              <a:t> </a:t>
            </a:r>
            <a:r>
              <a:t>than</a:t>
            </a:r>
            <a:r>
              <a:rPr spc="-18"/>
              <a:t> </a:t>
            </a:r>
            <a:r>
              <a:t>two</a:t>
            </a:r>
            <a:r>
              <a:rPr spc="-13"/>
              <a:t> </a:t>
            </a:r>
            <a:r>
              <a:t>decades</a:t>
            </a:r>
            <a:r>
              <a:rPr spc="-13"/>
              <a:t> </a:t>
            </a:r>
            <a:r>
              <a:t>of</a:t>
            </a:r>
            <a:r>
              <a:rPr spc="-13"/>
              <a:t> </a:t>
            </a:r>
            <a:r>
              <a:t>work</a:t>
            </a:r>
            <a:r>
              <a:rPr spc="-13"/>
              <a:t> </a:t>
            </a:r>
            <a:r>
              <a:t>in</a:t>
            </a:r>
            <a:r>
              <a:rPr spc="-18"/>
              <a:t> </a:t>
            </a:r>
            <a:r>
              <a:t>the</a:t>
            </a:r>
            <a:r>
              <a:rPr spc="-9"/>
              <a:t> </a:t>
            </a:r>
            <a:r>
              <a:t>film</a:t>
            </a:r>
            <a:r>
              <a:rPr spc="-18"/>
              <a:t> </a:t>
            </a:r>
            <a:r>
              <a:t>and</a:t>
            </a:r>
            <a:r>
              <a:rPr spc="-9"/>
              <a:t> </a:t>
            </a:r>
            <a:r>
              <a:t>television</a:t>
            </a:r>
            <a:r>
              <a:rPr spc="-13"/>
              <a:t> </a:t>
            </a:r>
            <a:r>
              <a:t>industry.</a:t>
            </a:r>
            <a:r>
              <a:rPr spc="-22"/>
              <a:t> </a:t>
            </a:r>
          </a:p>
          <a:p>
            <a:pPr marR="51435" indent="50800">
              <a:spcBef>
                <a:spcPts val="300"/>
              </a:spcBef>
              <a:defRPr sz="1200">
                <a:solidFill>
                  <a:srgbClr val="FFFFFF"/>
                </a:solidFill>
                <a:latin typeface="+mn-lt"/>
                <a:ea typeface="+mn-ea"/>
                <a:cs typeface="+mn-cs"/>
                <a:sym typeface="Helvetica"/>
              </a:defRPr>
            </a:pPr>
            <a:endParaRPr spc="-13"/>
          </a:p>
          <a:p>
            <a:pPr marR="51435" indent="50800">
              <a:spcBef>
                <a:spcPts val="300"/>
              </a:spcBef>
              <a:defRPr sz="2000">
                <a:solidFill>
                  <a:srgbClr val="FFFFFF"/>
                </a:solidFill>
                <a:latin typeface="+mn-lt"/>
                <a:ea typeface="+mn-ea"/>
                <a:cs typeface="+mn-cs"/>
                <a:sym typeface="Helvetica"/>
              </a:defRPr>
            </a:pPr>
            <a:r>
              <a:t>After</a:t>
            </a:r>
            <a:r>
              <a:rPr spc="-9"/>
              <a:t> </a:t>
            </a:r>
            <a:r>
              <a:t>his</a:t>
            </a:r>
            <a:r>
              <a:rPr spc="-18"/>
              <a:t> </a:t>
            </a:r>
            <a:r>
              <a:t>hilarious</a:t>
            </a:r>
            <a:r>
              <a:rPr spc="-13"/>
              <a:t> </a:t>
            </a:r>
            <a:r>
              <a:t>debut</a:t>
            </a:r>
            <a:r>
              <a:rPr spc="-18"/>
              <a:t> </a:t>
            </a:r>
            <a:r>
              <a:t>as</a:t>
            </a:r>
            <a:r>
              <a:rPr spc="-13"/>
              <a:t> </a:t>
            </a:r>
            <a:r>
              <a:t>Jack</a:t>
            </a:r>
            <a:r>
              <a:rPr spc="-18"/>
              <a:t> </a:t>
            </a:r>
            <a:r>
              <a:t>Freemont</a:t>
            </a:r>
            <a:r>
              <a:rPr spc="-13"/>
              <a:t> </a:t>
            </a:r>
            <a:r>
              <a:t>in Capcom's</a:t>
            </a:r>
            <a:r>
              <a:rPr spc="-18"/>
              <a:t> </a:t>
            </a:r>
            <a:r>
              <a:t>live-action</a:t>
            </a:r>
            <a:r>
              <a:rPr spc="-13"/>
              <a:t> </a:t>
            </a:r>
            <a:r>
              <a:t>"Fox</a:t>
            </a:r>
            <a:r>
              <a:rPr spc="-18"/>
              <a:t> </a:t>
            </a:r>
            <a:r>
              <a:t>Hunt"</a:t>
            </a:r>
            <a:r>
              <a:rPr spc="-9"/>
              <a:t> </a:t>
            </a:r>
            <a:r>
              <a:t>game, AB</a:t>
            </a:r>
            <a:r>
              <a:rPr spc="-13"/>
              <a:t> </a:t>
            </a:r>
            <a:r>
              <a:t>become</a:t>
            </a:r>
            <a:r>
              <a:rPr spc="-9"/>
              <a:t> </a:t>
            </a:r>
            <a:r>
              <a:t>a</a:t>
            </a:r>
            <a:r>
              <a:rPr spc="-13"/>
              <a:t> </a:t>
            </a:r>
            <a:r>
              <a:t>series</a:t>
            </a:r>
            <a:r>
              <a:rPr spc="-13"/>
              <a:t> </a:t>
            </a:r>
            <a:r>
              <a:t>regular</a:t>
            </a:r>
            <a:r>
              <a:rPr spc="-13"/>
              <a:t> </a:t>
            </a:r>
            <a:r>
              <a:t>on</a:t>
            </a:r>
            <a:r>
              <a:rPr spc="-13"/>
              <a:t> </a:t>
            </a:r>
            <a:r>
              <a:t>Fox's</a:t>
            </a:r>
            <a:r>
              <a:rPr spc="-13"/>
              <a:t> </a:t>
            </a:r>
            <a:r>
              <a:t>comedy</a:t>
            </a:r>
            <a:r>
              <a:rPr spc="-13"/>
              <a:t> </a:t>
            </a:r>
            <a:r>
              <a:t>series</a:t>
            </a:r>
            <a:r>
              <a:rPr spc="-13"/>
              <a:t> </a:t>
            </a:r>
            <a:r>
              <a:t>Mad</a:t>
            </a:r>
            <a:r>
              <a:rPr spc="-9"/>
              <a:t> </a:t>
            </a:r>
            <a:r>
              <a:t>TV</a:t>
            </a:r>
            <a:r>
              <a:rPr spc="-13"/>
              <a:t> </a:t>
            </a:r>
            <a:r>
              <a:t>(where</a:t>
            </a:r>
            <a:r>
              <a:rPr spc="-13"/>
              <a:t> </a:t>
            </a:r>
            <a:r>
              <a:t>his</a:t>
            </a:r>
            <a:r>
              <a:rPr spc="-13"/>
              <a:t> </a:t>
            </a:r>
            <a:r>
              <a:t>impressions</a:t>
            </a:r>
            <a:r>
              <a:rPr spc="-13"/>
              <a:t> </a:t>
            </a:r>
            <a:r>
              <a:t>of</a:t>
            </a:r>
            <a:r>
              <a:rPr spc="-13"/>
              <a:t> </a:t>
            </a:r>
            <a:r>
              <a:t>Keanu</a:t>
            </a:r>
            <a:r>
              <a:rPr spc="-13"/>
              <a:t> </a:t>
            </a:r>
            <a:r>
              <a:t>Reeves</a:t>
            </a:r>
            <a:r>
              <a:rPr spc="-18"/>
              <a:t> </a:t>
            </a:r>
            <a:r>
              <a:t>and</a:t>
            </a:r>
            <a:r>
              <a:rPr spc="-4"/>
              <a:t> </a:t>
            </a:r>
            <a:r>
              <a:t>Nic</a:t>
            </a:r>
            <a:r>
              <a:rPr spc="-13"/>
              <a:t> </a:t>
            </a:r>
            <a:r>
              <a:t>Cage</a:t>
            </a:r>
            <a:r>
              <a:rPr spc="-9"/>
              <a:t> </a:t>
            </a:r>
            <a:r>
              <a:t>are</a:t>
            </a:r>
            <a:r>
              <a:rPr spc="-9"/>
              <a:t> </a:t>
            </a:r>
            <a:r>
              <a:t>legendary). AB</a:t>
            </a:r>
            <a:r>
              <a:rPr spc="-13"/>
              <a:t> </a:t>
            </a:r>
            <a:r>
              <a:t>continued</a:t>
            </a:r>
            <a:r>
              <a:rPr spc="-9"/>
              <a:t> </a:t>
            </a:r>
            <a:r>
              <a:t>to</a:t>
            </a:r>
            <a:r>
              <a:rPr spc="-9"/>
              <a:t> </a:t>
            </a:r>
            <a:r>
              <a:t>find</a:t>
            </a:r>
            <a:r>
              <a:rPr spc="-4"/>
              <a:t> </a:t>
            </a:r>
            <a:r>
              <a:rPr spc="-9"/>
              <a:t>success </a:t>
            </a:r>
            <a:r>
              <a:t>as</a:t>
            </a:r>
            <a:r>
              <a:rPr spc="-27"/>
              <a:t> </a:t>
            </a:r>
            <a:r>
              <a:t>an</a:t>
            </a:r>
            <a:r>
              <a:rPr spc="-18"/>
              <a:t> </a:t>
            </a:r>
            <a:r>
              <a:t>actor</a:t>
            </a:r>
            <a:r>
              <a:rPr spc="-9"/>
              <a:t> </a:t>
            </a:r>
            <a:r>
              <a:t>appearing</a:t>
            </a:r>
            <a:r>
              <a:rPr spc="-13"/>
              <a:t> </a:t>
            </a:r>
            <a:r>
              <a:t>in</a:t>
            </a:r>
            <a:r>
              <a:rPr spc="-18"/>
              <a:t> </a:t>
            </a:r>
            <a:r>
              <a:t>dozens</a:t>
            </a:r>
            <a:r>
              <a:rPr spc="-13"/>
              <a:t> </a:t>
            </a:r>
            <a:r>
              <a:t>of</a:t>
            </a:r>
            <a:r>
              <a:rPr spc="-13"/>
              <a:t> </a:t>
            </a:r>
            <a:r>
              <a:t>TV</a:t>
            </a:r>
            <a:r>
              <a:rPr spc="-18"/>
              <a:t> </a:t>
            </a:r>
            <a:r>
              <a:t>series,</a:t>
            </a:r>
            <a:r>
              <a:rPr spc="-18"/>
              <a:t> </a:t>
            </a:r>
            <a:r>
              <a:t>Independent</a:t>
            </a:r>
            <a:r>
              <a:rPr spc="-18"/>
              <a:t> </a:t>
            </a:r>
            <a:r>
              <a:t>Films</a:t>
            </a:r>
            <a:r>
              <a:rPr spc="-18"/>
              <a:t> </a:t>
            </a:r>
            <a:r>
              <a:t>and</a:t>
            </a:r>
            <a:r>
              <a:rPr spc="-4"/>
              <a:t> </a:t>
            </a:r>
            <a:r>
              <a:t>well</a:t>
            </a:r>
            <a:r>
              <a:rPr spc="-18"/>
              <a:t> </a:t>
            </a:r>
            <a:r>
              <a:t>over</a:t>
            </a:r>
            <a:r>
              <a:rPr spc="-13"/>
              <a:t> </a:t>
            </a:r>
            <a:r>
              <a:t>150</a:t>
            </a:r>
            <a:r>
              <a:rPr spc="-9"/>
              <a:t> </a:t>
            </a:r>
            <a:r>
              <a:t>national</a:t>
            </a:r>
            <a:r>
              <a:rPr spc="-18"/>
              <a:t> </a:t>
            </a:r>
            <a:r>
              <a:t>commercials.</a:t>
            </a:r>
            <a:r>
              <a:rPr spc="-18"/>
              <a:t> </a:t>
            </a:r>
            <a:r>
              <a:t>AB has</a:t>
            </a:r>
            <a:r>
              <a:rPr spc="-18"/>
              <a:t> </a:t>
            </a:r>
            <a:r>
              <a:t>worked</a:t>
            </a:r>
            <a:r>
              <a:rPr spc="-4"/>
              <a:t> </a:t>
            </a:r>
            <a:r>
              <a:t>with</a:t>
            </a:r>
            <a:r>
              <a:rPr spc="-18"/>
              <a:t> </a:t>
            </a:r>
            <a:r>
              <a:t>industry</a:t>
            </a:r>
            <a:r>
              <a:rPr spc="-13"/>
              <a:t> </a:t>
            </a:r>
            <a:r>
              <a:t>legends</a:t>
            </a:r>
            <a:r>
              <a:rPr spc="-13"/>
              <a:t> </a:t>
            </a:r>
            <a:r>
              <a:t>from</a:t>
            </a:r>
            <a:r>
              <a:rPr spc="-18"/>
              <a:t> </a:t>
            </a:r>
            <a:r>
              <a:t>Uma</a:t>
            </a:r>
            <a:r>
              <a:rPr spc="-13"/>
              <a:t> </a:t>
            </a:r>
            <a:r>
              <a:t>Thurman,</a:t>
            </a:r>
            <a:r>
              <a:rPr spc="-18"/>
              <a:t> </a:t>
            </a:r>
            <a:r>
              <a:t>Gale</a:t>
            </a:r>
            <a:r>
              <a:rPr spc="-13"/>
              <a:t> </a:t>
            </a:r>
            <a:r>
              <a:t>Anne</a:t>
            </a:r>
            <a:r>
              <a:rPr spc="-13"/>
              <a:t> </a:t>
            </a:r>
            <a:r>
              <a:t>Hurd</a:t>
            </a:r>
            <a:r>
              <a:rPr spc="-4"/>
              <a:t> </a:t>
            </a:r>
            <a:r>
              <a:t>(Aliens, The</a:t>
            </a:r>
            <a:r>
              <a:rPr spc="-9"/>
              <a:t> Walking</a:t>
            </a:r>
            <a:r>
              <a:rPr spc="454"/>
              <a:t> </a:t>
            </a:r>
            <a:r>
              <a:t>Dead),</a:t>
            </a:r>
            <a:r>
              <a:rPr spc="-27"/>
              <a:t> </a:t>
            </a:r>
            <a:r>
              <a:t>James</a:t>
            </a:r>
            <a:r>
              <a:rPr spc="-18"/>
              <a:t> </a:t>
            </a:r>
            <a:r>
              <a:t>Mangold</a:t>
            </a:r>
            <a:r>
              <a:rPr spc="-9"/>
              <a:t> </a:t>
            </a:r>
            <a:r>
              <a:t>(IJ5, Logan)</a:t>
            </a:r>
            <a:r>
              <a:rPr spc="245"/>
              <a:t> </a:t>
            </a:r>
            <a:r>
              <a:t>Lasse</a:t>
            </a:r>
            <a:r>
              <a:rPr spc="-13"/>
              <a:t> </a:t>
            </a:r>
            <a:r>
              <a:t>Hallström</a:t>
            </a:r>
            <a:r>
              <a:rPr spc="-18"/>
              <a:t> </a:t>
            </a:r>
            <a:r>
              <a:t>(What's Eating</a:t>
            </a:r>
            <a:r>
              <a:rPr spc="-13"/>
              <a:t> </a:t>
            </a:r>
            <a:r>
              <a:t>Gilbert</a:t>
            </a:r>
            <a:r>
              <a:rPr spc="-18"/>
              <a:t> </a:t>
            </a:r>
            <a:r>
              <a:t>Grape)</a:t>
            </a:r>
            <a:r>
              <a:rPr spc="-18"/>
              <a:t> </a:t>
            </a:r>
            <a:r>
              <a:t>and</a:t>
            </a:r>
            <a:r>
              <a:rPr spc="-9"/>
              <a:t> </a:t>
            </a:r>
            <a:r>
              <a:t>more.</a:t>
            </a:r>
            <a:r>
              <a:rPr spc="-27"/>
              <a:t> </a:t>
            </a:r>
            <a:r>
              <a:t>Some</a:t>
            </a:r>
            <a:r>
              <a:rPr spc="-13"/>
              <a:t> </a:t>
            </a:r>
            <a:r>
              <a:t>notable</a:t>
            </a:r>
            <a:r>
              <a:rPr spc="-13"/>
              <a:t> </a:t>
            </a:r>
            <a:r>
              <a:t>feature</a:t>
            </a:r>
            <a:r>
              <a:rPr spc="-13"/>
              <a:t> </a:t>
            </a:r>
            <a:r>
              <a:t>credits</a:t>
            </a:r>
            <a:r>
              <a:rPr spc="-18"/>
              <a:t> </a:t>
            </a:r>
            <a:r>
              <a:t>include</a:t>
            </a:r>
            <a:r>
              <a:rPr spc="-18"/>
              <a:t> </a:t>
            </a:r>
            <a:r>
              <a:t>roles</a:t>
            </a:r>
            <a:r>
              <a:rPr spc="-18"/>
              <a:t> </a:t>
            </a:r>
            <a:r>
              <a:t>in</a:t>
            </a:r>
            <a:r>
              <a:rPr spc="-18"/>
              <a:t> </a:t>
            </a:r>
            <a:r>
              <a:t>Blumhouse's</a:t>
            </a:r>
            <a:r>
              <a:rPr spc="-18"/>
              <a:t> </a:t>
            </a:r>
            <a:r>
              <a:t>Holidays, All For</a:t>
            </a:r>
            <a:r>
              <a:rPr spc="-13"/>
              <a:t> </a:t>
            </a:r>
            <a:r>
              <a:t>Nikki, Conjurer, The</a:t>
            </a:r>
            <a:r>
              <a:rPr spc="-13"/>
              <a:t> </a:t>
            </a:r>
            <a:r>
              <a:t>Work</a:t>
            </a:r>
            <a:r>
              <a:rPr spc="-18"/>
              <a:t> </a:t>
            </a:r>
            <a:r>
              <a:rPr spc="-45"/>
              <a:t>&amp; </a:t>
            </a:r>
            <a:r>
              <a:t>The</a:t>
            </a:r>
            <a:r>
              <a:rPr spc="-13"/>
              <a:t> </a:t>
            </a:r>
            <a:r>
              <a:t>Glory</a:t>
            </a:r>
            <a:r>
              <a:rPr spc="-13"/>
              <a:t> </a:t>
            </a:r>
            <a:r>
              <a:t>(part</a:t>
            </a:r>
            <a:r>
              <a:rPr spc="-13"/>
              <a:t> </a:t>
            </a:r>
            <a:r>
              <a:t>1</a:t>
            </a:r>
            <a:r>
              <a:rPr spc="-13"/>
              <a:t> </a:t>
            </a:r>
            <a:r>
              <a:t>and</a:t>
            </a:r>
            <a:r>
              <a:rPr spc="-4"/>
              <a:t> </a:t>
            </a:r>
            <a:r>
              <a:t>2)</a:t>
            </a:r>
            <a:r>
              <a:rPr spc="-18"/>
              <a:t> </a:t>
            </a:r>
            <a:r>
              <a:t>and</a:t>
            </a:r>
            <a:r>
              <a:rPr spc="-9"/>
              <a:t> </a:t>
            </a:r>
            <a:r>
              <a:t>Rock</a:t>
            </a:r>
            <a:r>
              <a:rPr spc="-13"/>
              <a:t> </a:t>
            </a:r>
            <a:r>
              <a:t>Jocks - appearances</a:t>
            </a:r>
            <a:r>
              <a:rPr spc="-18"/>
              <a:t> </a:t>
            </a:r>
            <a:r>
              <a:t>on</a:t>
            </a:r>
            <a:r>
              <a:rPr spc="-9"/>
              <a:t> </a:t>
            </a:r>
            <a:r>
              <a:t>Shameless, NCIS,</a:t>
            </a:r>
            <a:r>
              <a:rPr spc="-18"/>
              <a:t> </a:t>
            </a:r>
            <a:r>
              <a:t>NCIS:LA, Magic</a:t>
            </a:r>
            <a:r>
              <a:rPr spc="-9"/>
              <a:t> </a:t>
            </a:r>
            <a:r>
              <a:t>City</a:t>
            </a:r>
            <a:r>
              <a:rPr spc="-13"/>
              <a:t>, </a:t>
            </a:r>
            <a:r>
              <a:t>Leverage and more.</a:t>
            </a:r>
            <a:r>
              <a:rPr spc="-18"/>
              <a:t> </a:t>
            </a:r>
          </a:p>
          <a:p>
            <a:pPr marR="51435" indent="50800">
              <a:spcBef>
                <a:spcPts val="300"/>
              </a:spcBef>
              <a:defRPr sz="1200">
                <a:solidFill>
                  <a:srgbClr val="FFFFFF"/>
                </a:solidFill>
                <a:latin typeface="+mn-lt"/>
                <a:ea typeface="+mn-ea"/>
                <a:cs typeface="+mn-cs"/>
                <a:sym typeface="Helvetica"/>
              </a:defRPr>
            </a:pPr>
            <a:endParaRPr spc="-10"/>
          </a:p>
          <a:p>
            <a:pPr marR="51435" indent="50800">
              <a:spcBef>
                <a:spcPts val="300"/>
              </a:spcBef>
              <a:defRPr sz="2000">
                <a:solidFill>
                  <a:srgbClr val="FFFFFF"/>
                </a:solidFill>
                <a:latin typeface="+mn-lt"/>
                <a:ea typeface="+mn-ea"/>
                <a:cs typeface="+mn-cs"/>
                <a:sym typeface="Helvetica"/>
              </a:defRPr>
            </a:pPr>
            <a:r>
              <a:t>AB has lent his voice-over</a:t>
            </a:r>
            <a:r>
              <a:rPr spc="-13"/>
              <a:t> </a:t>
            </a:r>
            <a:r>
              <a:t>talents</a:t>
            </a:r>
            <a:r>
              <a:rPr spc="-13"/>
              <a:t> </a:t>
            </a:r>
            <a:r>
              <a:t>to</a:t>
            </a:r>
            <a:r>
              <a:rPr spc="-13"/>
              <a:t> </a:t>
            </a:r>
            <a:r>
              <a:t>brands</a:t>
            </a:r>
            <a:r>
              <a:rPr spc="-13"/>
              <a:t> </a:t>
            </a:r>
            <a:r>
              <a:t>from Lexus, Jeep, NAVY</a:t>
            </a:r>
            <a:r>
              <a:rPr spc="-13"/>
              <a:t> </a:t>
            </a:r>
            <a:r>
              <a:t>and</a:t>
            </a:r>
            <a:r>
              <a:rPr spc="-9"/>
              <a:t> </a:t>
            </a:r>
            <a:r>
              <a:t>McDonalds</a:t>
            </a:r>
            <a:r>
              <a:rPr spc="-13"/>
              <a:t> </a:t>
            </a:r>
            <a:r>
              <a:t>-</a:t>
            </a:r>
            <a:r>
              <a:rPr spc="-13"/>
              <a:t> </a:t>
            </a:r>
            <a:r>
              <a:t>and</a:t>
            </a:r>
            <a:r>
              <a:rPr spc="-4"/>
              <a:t> </a:t>
            </a:r>
            <a:r>
              <a:t>has been</a:t>
            </a:r>
            <a:r>
              <a:rPr spc="-13"/>
              <a:t> </a:t>
            </a:r>
            <a:r>
              <a:t>featured</a:t>
            </a:r>
            <a:r>
              <a:rPr spc="-9"/>
              <a:t> </a:t>
            </a:r>
            <a:r>
              <a:t>in</a:t>
            </a:r>
            <a:r>
              <a:rPr spc="-13"/>
              <a:t> </a:t>
            </a:r>
            <a:r>
              <a:t>some</a:t>
            </a:r>
            <a:r>
              <a:rPr spc="-13"/>
              <a:t> </a:t>
            </a:r>
            <a:r>
              <a:t>of</a:t>
            </a:r>
            <a:r>
              <a:rPr spc="-9"/>
              <a:t> </a:t>
            </a:r>
            <a:r>
              <a:t>the</a:t>
            </a:r>
            <a:r>
              <a:rPr spc="-13"/>
              <a:t> </a:t>
            </a:r>
            <a:r>
              <a:t>most</a:t>
            </a:r>
            <a:r>
              <a:rPr spc="-13"/>
              <a:t> </a:t>
            </a:r>
            <a:r>
              <a:t>successful video</a:t>
            </a:r>
            <a:r>
              <a:rPr spc="-13"/>
              <a:t> </a:t>
            </a:r>
            <a:r>
              <a:t>game</a:t>
            </a:r>
            <a:r>
              <a:rPr spc="-13"/>
              <a:t> </a:t>
            </a:r>
            <a:r>
              <a:t>titles</a:t>
            </a:r>
            <a:r>
              <a:rPr spc="-13"/>
              <a:t> </a:t>
            </a:r>
            <a:r>
              <a:t>of</a:t>
            </a:r>
            <a:r>
              <a:rPr spc="-13"/>
              <a:t> </a:t>
            </a:r>
            <a:r>
              <a:t>all</a:t>
            </a:r>
            <a:r>
              <a:rPr spc="-13"/>
              <a:t> </a:t>
            </a:r>
            <a:r>
              <a:t>time</a:t>
            </a:r>
            <a:r>
              <a:rPr spc="-13"/>
              <a:t> </a:t>
            </a:r>
            <a:r>
              <a:t>-</a:t>
            </a:r>
            <a:r>
              <a:rPr spc="-9"/>
              <a:t> </a:t>
            </a:r>
            <a:r>
              <a:t>including</a:t>
            </a:r>
            <a:r>
              <a:rPr spc="-13"/>
              <a:t> </a:t>
            </a:r>
            <a:r>
              <a:t>his</a:t>
            </a:r>
            <a:r>
              <a:rPr spc="-13"/>
              <a:t> </a:t>
            </a:r>
            <a:r>
              <a:t>work as</a:t>
            </a:r>
            <a:r>
              <a:rPr spc="-13"/>
              <a:t> </a:t>
            </a:r>
            <a:r>
              <a:t>Johnny</a:t>
            </a:r>
            <a:r>
              <a:rPr spc="-9"/>
              <a:t> </a:t>
            </a:r>
            <a:r>
              <a:t>Cage</a:t>
            </a:r>
            <a:r>
              <a:rPr spc="-13"/>
              <a:t> </a:t>
            </a:r>
            <a:r>
              <a:t>in</a:t>
            </a:r>
            <a:r>
              <a:rPr spc="-13"/>
              <a:t> </a:t>
            </a:r>
            <a:r>
              <a:t>WB's hugely</a:t>
            </a:r>
            <a:r>
              <a:rPr spc="-9"/>
              <a:t> </a:t>
            </a:r>
            <a:r>
              <a:t>popular</a:t>
            </a:r>
            <a:r>
              <a:rPr spc="-13"/>
              <a:t> </a:t>
            </a:r>
            <a:r>
              <a:t>Mortal</a:t>
            </a:r>
            <a:r>
              <a:rPr spc="-13"/>
              <a:t> </a:t>
            </a:r>
            <a:r>
              <a:t>Kombat X</a:t>
            </a:r>
            <a:r>
              <a:rPr spc="-4"/>
              <a:t>,</a:t>
            </a:r>
            <a:r>
              <a:rPr spc="-9"/>
              <a:t> </a:t>
            </a:r>
            <a:r>
              <a:t>MK11 and upcoming MK1. </a:t>
            </a:r>
          </a:p>
          <a:p>
            <a:pPr marR="51435" indent="50800">
              <a:spcBef>
                <a:spcPts val="300"/>
              </a:spcBef>
              <a:defRPr sz="1200">
                <a:solidFill>
                  <a:srgbClr val="FFFFFF"/>
                </a:solidFill>
                <a:latin typeface="+mn-lt"/>
                <a:ea typeface="+mn-ea"/>
                <a:cs typeface="+mn-cs"/>
                <a:sym typeface="Helvetica"/>
              </a:defRPr>
            </a:pPr>
            <a:endParaRPr/>
          </a:p>
          <a:p>
            <a:pPr marR="51435" indent="50800">
              <a:spcBef>
                <a:spcPts val="300"/>
              </a:spcBef>
              <a:defRPr sz="2000">
                <a:solidFill>
                  <a:srgbClr val="FFFFFF"/>
                </a:solidFill>
                <a:latin typeface="Helvetica Neue"/>
                <a:ea typeface="Helvetica Neue"/>
                <a:cs typeface="Helvetica Neue"/>
                <a:sym typeface="Helvetica Neue"/>
              </a:defRPr>
            </a:pPr>
            <a:r>
              <a:rPr spc="-22">
                <a:latin typeface="+mn-lt"/>
                <a:ea typeface="+mn-ea"/>
                <a:cs typeface="+mn-cs"/>
                <a:sym typeface="Helvetica"/>
              </a:rPr>
              <a:t>An </a:t>
            </a:r>
            <a:r>
              <a:rPr>
                <a:latin typeface="+mn-lt"/>
                <a:ea typeface="+mn-ea"/>
                <a:cs typeface="+mn-cs"/>
                <a:sym typeface="Helvetica"/>
              </a:rPr>
              <a:t>accomplished</a:t>
            </a:r>
            <a:r>
              <a:rPr spc="-9">
                <a:latin typeface="+mn-lt"/>
                <a:ea typeface="+mn-ea"/>
                <a:cs typeface="+mn-cs"/>
                <a:sym typeface="Helvetica"/>
              </a:rPr>
              <a:t> </a:t>
            </a:r>
            <a:r>
              <a:rPr>
                <a:latin typeface="+mn-lt"/>
                <a:ea typeface="+mn-ea"/>
                <a:cs typeface="+mn-cs"/>
                <a:sym typeface="Helvetica"/>
              </a:rPr>
              <a:t>screenwriter</a:t>
            </a:r>
            <a:r>
              <a:rPr spc="-13">
                <a:latin typeface="+mn-lt"/>
                <a:ea typeface="+mn-ea"/>
                <a:cs typeface="+mn-cs"/>
                <a:sym typeface="Helvetica"/>
              </a:rPr>
              <a:t> </a:t>
            </a:r>
            <a:r>
              <a:rPr>
                <a:latin typeface="+mn-lt"/>
                <a:ea typeface="+mn-ea"/>
                <a:cs typeface="+mn-cs"/>
                <a:sym typeface="Helvetica"/>
              </a:rPr>
              <a:t>and</a:t>
            </a:r>
            <a:r>
              <a:rPr spc="-9">
                <a:latin typeface="+mn-lt"/>
                <a:ea typeface="+mn-ea"/>
                <a:cs typeface="+mn-cs"/>
                <a:sym typeface="Helvetica"/>
              </a:rPr>
              <a:t> </a:t>
            </a:r>
            <a:r>
              <a:rPr>
                <a:latin typeface="+mn-lt"/>
                <a:ea typeface="+mn-ea"/>
                <a:cs typeface="+mn-cs"/>
                <a:sym typeface="Helvetica"/>
              </a:rPr>
              <a:t>director,</a:t>
            </a:r>
            <a:r>
              <a:rPr spc="-22">
                <a:latin typeface="+mn-lt"/>
                <a:ea typeface="+mn-ea"/>
                <a:cs typeface="+mn-cs"/>
                <a:sym typeface="Helvetica"/>
              </a:rPr>
              <a:t> </a:t>
            </a:r>
            <a:r>
              <a:rPr>
                <a:latin typeface="+mn-lt"/>
                <a:ea typeface="+mn-ea"/>
                <a:cs typeface="+mn-cs"/>
                <a:sym typeface="Helvetica"/>
              </a:rPr>
              <a:t>AB’s first feature</a:t>
            </a:r>
            <a:r>
              <a:rPr spc="-13">
                <a:latin typeface="+mn-lt"/>
                <a:ea typeface="+mn-ea"/>
                <a:cs typeface="+mn-cs"/>
                <a:sym typeface="Helvetica"/>
              </a:rPr>
              <a:t> </a:t>
            </a:r>
            <a:r>
              <a:rPr>
                <a:latin typeface="+mn-lt"/>
                <a:ea typeface="+mn-ea"/>
                <a:cs typeface="+mn-cs"/>
                <a:sym typeface="Helvetica"/>
              </a:rPr>
              <a:t>'Along The</a:t>
            </a:r>
            <a:r>
              <a:rPr spc="-9">
                <a:latin typeface="+mn-lt"/>
                <a:ea typeface="+mn-ea"/>
                <a:cs typeface="+mn-cs"/>
                <a:sym typeface="Helvetica"/>
              </a:rPr>
              <a:t> </a:t>
            </a:r>
            <a:r>
              <a:rPr>
                <a:latin typeface="+mn-lt"/>
                <a:ea typeface="+mn-ea"/>
                <a:cs typeface="+mn-cs"/>
                <a:sym typeface="Helvetica"/>
              </a:rPr>
              <a:t>Way'</a:t>
            </a:r>
            <a:r>
              <a:rPr spc="-22">
                <a:latin typeface="+mn-lt"/>
                <a:ea typeface="+mn-ea"/>
                <a:cs typeface="+mn-cs"/>
                <a:sym typeface="Helvetica"/>
              </a:rPr>
              <a:t> </a:t>
            </a:r>
            <a:r>
              <a:rPr>
                <a:latin typeface="+mn-lt"/>
                <a:ea typeface="+mn-ea"/>
                <a:cs typeface="+mn-cs"/>
                <a:sym typeface="Helvetica"/>
              </a:rPr>
              <a:t>(which he</a:t>
            </a:r>
            <a:r>
              <a:rPr spc="-13">
                <a:latin typeface="+mn-lt"/>
                <a:ea typeface="+mn-ea"/>
                <a:cs typeface="+mn-cs"/>
                <a:sym typeface="Helvetica"/>
              </a:rPr>
              <a:t> </a:t>
            </a:r>
            <a:r>
              <a:rPr>
                <a:latin typeface="+mn-lt"/>
                <a:ea typeface="+mn-ea"/>
                <a:cs typeface="+mn-cs"/>
                <a:sym typeface="Helvetica"/>
              </a:rPr>
              <a:t>wrote, directed and</a:t>
            </a:r>
            <a:r>
              <a:rPr spc="-9">
                <a:latin typeface="+mn-lt"/>
                <a:ea typeface="+mn-ea"/>
                <a:cs typeface="+mn-cs"/>
                <a:sym typeface="Helvetica"/>
              </a:rPr>
              <a:t> </a:t>
            </a:r>
            <a:r>
              <a:rPr>
                <a:latin typeface="+mn-lt"/>
                <a:ea typeface="+mn-ea"/>
                <a:cs typeface="+mn-cs"/>
                <a:sym typeface="Helvetica"/>
              </a:rPr>
              <a:t>starred in) was</a:t>
            </a:r>
            <a:r>
              <a:rPr spc="-22">
                <a:latin typeface="+mn-lt"/>
                <a:ea typeface="+mn-ea"/>
                <a:cs typeface="+mn-cs"/>
                <a:sym typeface="Helvetica"/>
              </a:rPr>
              <a:t> </a:t>
            </a:r>
            <a:r>
              <a:rPr>
                <a:latin typeface="+mn-lt"/>
                <a:ea typeface="+mn-ea"/>
                <a:cs typeface="+mn-cs"/>
                <a:sym typeface="Helvetica"/>
              </a:rPr>
              <a:t>a</a:t>
            </a:r>
            <a:r>
              <a:rPr spc="-9">
                <a:latin typeface="+mn-lt"/>
                <a:ea typeface="+mn-ea"/>
                <a:cs typeface="+mn-cs"/>
                <a:sym typeface="Helvetica"/>
              </a:rPr>
              <a:t> </a:t>
            </a:r>
            <a:r>
              <a:rPr>
                <a:latin typeface="+mn-lt"/>
                <a:ea typeface="+mn-ea"/>
                <a:cs typeface="+mn-cs"/>
                <a:sym typeface="Helvetica"/>
              </a:rPr>
              <a:t>film</a:t>
            </a:r>
            <a:r>
              <a:rPr spc="-22">
                <a:latin typeface="+mn-lt"/>
                <a:ea typeface="+mn-ea"/>
                <a:cs typeface="+mn-cs"/>
                <a:sym typeface="Helvetica"/>
              </a:rPr>
              <a:t> </a:t>
            </a:r>
            <a:r>
              <a:rPr>
                <a:latin typeface="+mn-lt"/>
                <a:ea typeface="+mn-ea"/>
                <a:cs typeface="+mn-cs"/>
                <a:sym typeface="Helvetica"/>
              </a:rPr>
              <a:t>festival darling and</a:t>
            </a:r>
            <a:r>
              <a:rPr spc="-9">
                <a:latin typeface="+mn-lt"/>
                <a:ea typeface="+mn-ea"/>
                <a:cs typeface="+mn-cs"/>
                <a:sym typeface="Helvetica"/>
              </a:rPr>
              <a:t> </a:t>
            </a:r>
            <a:r>
              <a:rPr>
                <a:latin typeface="+mn-lt"/>
                <a:ea typeface="+mn-ea"/>
                <a:cs typeface="+mn-cs"/>
                <a:sym typeface="Helvetica"/>
              </a:rPr>
              <a:t>award</a:t>
            </a:r>
            <a:r>
              <a:rPr spc="-13">
                <a:latin typeface="+mn-lt"/>
                <a:ea typeface="+mn-ea"/>
                <a:cs typeface="+mn-cs"/>
                <a:sym typeface="Helvetica"/>
              </a:rPr>
              <a:t> </a:t>
            </a:r>
            <a:r>
              <a:rPr>
                <a:latin typeface="+mn-lt"/>
                <a:ea typeface="+mn-ea"/>
                <a:cs typeface="+mn-cs"/>
                <a:sym typeface="Helvetica"/>
              </a:rPr>
              <a:t>winner</a:t>
            </a:r>
            <a:r>
              <a:rPr spc="-13">
                <a:latin typeface="+mn-lt"/>
                <a:ea typeface="+mn-ea"/>
                <a:cs typeface="+mn-cs"/>
                <a:sym typeface="Helvetica"/>
              </a:rPr>
              <a:t> </a:t>
            </a:r>
            <a:r>
              <a:rPr>
                <a:latin typeface="+mn-lt"/>
                <a:ea typeface="+mn-ea"/>
                <a:cs typeface="+mn-cs"/>
                <a:sym typeface="Helvetica"/>
              </a:rPr>
              <a:t>that debuted </a:t>
            </a:r>
            <a:r>
              <a:rPr spc="-22">
                <a:latin typeface="+mn-lt"/>
                <a:ea typeface="+mn-ea"/>
                <a:cs typeface="+mn-cs"/>
                <a:sym typeface="Helvetica"/>
              </a:rPr>
              <a:t>on </a:t>
            </a:r>
            <a:r>
              <a:rPr>
                <a:latin typeface="+mn-lt"/>
                <a:ea typeface="+mn-ea"/>
                <a:cs typeface="+mn-cs"/>
                <a:sym typeface="Helvetica"/>
              </a:rPr>
              <a:t>Netflix. In 2018, AB returned</a:t>
            </a:r>
            <a:r>
              <a:rPr spc="-4">
                <a:latin typeface="+mn-lt"/>
                <a:ea typeface="+mn-ea"/>
                <a:cs typeface="+mn-cs"/>
                <a:sym typeface="Helvetica"/>
              </a:rPr>
              <a:t> </a:t>
            </a:r>
            <a:r>
              <a:rPr>
                <a:latin typeface="+mn-lt"/>
                <a:ea typeface="+mn-ea"/>
                <a:cs typeface="+mn-cs"/>
                <a:sym typeface="Helvetica"/>
              </a:rPr>
              <a:t>behind</a:t>
            </a:r>
            <a:r>
              <a:rPr spc="-4">
                <a:latin typeface="+mn-lt"/>
                <a:ea typeface="+mn-ea"/>
                <a:cs typeface="+mn-cs"/>
                <a:sym typeface="Helvetica"/>
              </a:rPr>
              <a:t> </a:t>
            </a:r>
            <a:r>
              <a:rPr>
                <a:latin typeface="+mn-lt"/>
                <a:ea typeface="+mn-ea"/>
                <a:cs typeface="+mn-cs"/>
                <a:sym typeface="Helvetica"/>
              </a:rPr>
              <a:t>the</a:t>
            </a:r>
            <a:r>
              <a:rPr spc="-9">
                <a:latin typeface="+mn-lt"/>
                <a:ea typeface="+mn-ea"/>
                <a:cs typeface="+mn-cs"/>
                <a:sym typeface="Helvetica"/>
              </a:rPr>
              <a:t> </a:t>
            </a:r>
            <a:r>
              <a:rPr>
                <a:latin typeface="+mn-lt"/>
                <a:ea typeface="+mn-ea"/>
                <a:cs typeface="+mn-cs"/>
                <a:sym typeface="Helvetica"/>
              </a:rPr>
              <a:t>camera, writing, directing, acting, directing, </a:t>
            </a:r>
            <a:r>
              <a:rPr spc="-9">
                <a:latin typeface="+mn-lt"/>
                <a:ea typeface="+mn-ea"/>
                <a:cs typeface="+mn-cs"/>
                <a:sym typeface="Helvetica"/>
              </a:rPr>
              <a:t>editing (and </a:t>
            </a:r>
            <a:r>
              <a:rPr>
                <a:latin typeface="+mn-lt"/>
                <a:ea typeface="+mn-ea"/>
                <a:cs typeface="+mn-cs"/>
                <a:sym typeface="Helvetica"/>
              </a:rPr>
              <a:t>serving</a:t>
            </a:r>
            <a:r>
              <a:rPr spc="-9">
                <a:latin typeface="+mn-lt"/>
                <a:ea typeface="+mn-ea"/>
                <a:cs typeface="+mn-cs"/>
                <a:sym typeface="Helvetica"/>
              </a:rPr>
              <a:t> </a:t>
            </a:r>
            <a:r>
              <a:rPr>
                <a:latin typeface="+mn-lt"/>
                <a:ea typeface="+mn-ea"/>
                <a:cs typeface="+mn-cs"/>
                <a:sym typeface="Helvetica"/>
              </a:rPr>
              <a:t>as</a:t>
            </a:r>
            <a:r>
              <a:rPr spc="-22">
                <a:latin typeface="+mn-lt"/>
                <a:ea typeface="+mn-ea"/>
                <a:cs typeface="+mn-cs"/>
                <a:sym typeface="Helvetica"/>
              </a:rPr>
              <a:t> p</a:t>
            </a:r>
            <a:r>
              <a:rPr>
                <a:latin typeface="+mn-lt"/>
                <a:ea typeface="+mn-ea"/>
                <a:cs typeface="+mn-cs"/>
                <a:sym typeface="Helvetica"/>
              </a:rPr>
              <a:t>roduction designer)</a:t>
            </a:r>
            <a:r>
              <a:rPr spc="-9">
                <a:latin typeface="+mn-lt"/>
                <a:ea typeface="+mn-ea"/>
                <a:cs typeface="+mn-cs"/>
                <a:sym typeface="Helvetica"/>
              </a:rPr>
              <a:t> on </a:t>
            </a:r>
            <a:r>
              <a:rPr>
                <a:latin typeface="+mn-lt"/>
                <a:ea typeface="+mn-ea"/>
                <a:cs typeface="+mn-cs"/>
                <a:sym typeface="Helvetica"/>
              </a:rPr>
              <a:t>the</a:t>
            </a:r>
            <a:r>
              <a:rPr spc="-9">
                <a:latin typeface="+mn-lt"/>
                <a:ea typeface="+mn-ea"/>
                <a:cs typeface="+mn-cs"/>
                <a:sym typeface="Helvetica"/>
              </a:rPr>
              <a:t> </a:t>
            </a:r>
            <a:r>
              <a:rPr>
                <a:latin typeface="+mn-lt"/>
                <a:ea typeface="+mn-ea"/>
                <a:cs typeface="+mn-cs"/>
                <a:sym typeface="Helvetica"/>
              </a:rPr>
              <a:t>critically</a:t>
            </a:r>
            <a:r>
              <a:rPr spc="-9">
                <a:latin typeface="+mn-lt"/>
                <a:ea typeface="+mn-ea"/>
                <a:cs typeface="+mn-cs"/>
                <a:sym typeface="Helvetica"/>
              </a:rPr>
              <a:t> </a:t>
            </a:r>
            <a:r>
              <a:rPr>
                <a:latin typeface="+mn-lt"/>
                <a:ea typeface="+mn-ea"/>
                <a:cs typeface="+mn-cs"/>
                <a:sym typeface="Helvetica"/>
              </a:rPr>
              <a:t>lauded</a:t>
            </a:r>
            <a:r>
              <a:rPr spc="-4">
                <a:latin typeface="+mn-lt"/>
                <a:ea typeface="+mn-ea"/>
                <a:cs typeface="+mn-cs"/>
                <a:sym typeface="Helvetica"/>
              </a:rPr>
              <a:t> </a:t>
            </a:r>
            <a:r>
              <a:rPr>
                <a:latin typeface="+mn-lt"/>
                <a:ea typeface="+mn-ea"/>
                <a:cs typeface="+mn-cs"/>
                <a:sym typeface="Helvetica"/>
              </a:rPr>
              <a:t>comedic</a:t>
            </a:r>
            <a:r>
              <a:rPr spc="-9">
                <a:latin typeface="+mn-lt"/>
                <a:ea typeface="+mn-ea"/>
                <a:cs typeface="+mn-cs"/>
                <a:sym typeface="Helvetica"/>
              </a:rPr>
              <a:t> sci-</a:t>
            </a:r>
            <a:r>
              <a:rPr>
                <a:latin typeface="+mn-lt"/>
                <a:ea typeface="+mn-ea"/>
                <a:cs typeface="+mn-cs"/>
                <a:sym typeface="Helvetica"/>
              </a:rPr>
              <a:t>fi, </a:t>
            </a:r>
            <a:r>
              <a:rPr spc="-9">
                <a:latin typeface="+mn-lt"/>
                <a:ea typeface="+mn-ea"/>
                <a:cs typeface="+mn-cs"/>
                <a:sym typeface="Helvetica"/>
              </a:rPr>
              <a:t>action-</a:t>
            </a:r>
            <a:r>
              <a:rPr>
                <a:latin typeface="+mn-lt"/>
                <a:ea typeface="+mn-ea"/>
                <a:cs typeface="+mn-cs"/>
                <a:sym typeface="Helvetica"/>
              </a:rPr>
              <a:t>adventure</a:t>
            </a:r>
            <a:r>
              <a:rPr spc="-9">
                <a:latin typeface="+mn-lt"/>
                <a:ea typeface="+mn-ea"/>
                <a:cs typeface="+mn-cs"/>
                <a:sym typeface="Helvetica"/>
              </a:rPr>
              <a:t> </a:t>
            </a:r>
            <a:r>
              <a:rPr>
                <a:latin typeface="+mn-lt"/>
                <a:ea typeface="+mn-ea"/>
                <a:cs typeface="+mn-cs"/>
                <a:sym typeface="Helvetica"/>
              </a:rPr>
              <a:t>short</a:t>
            </a:r>
            <a:r>
              <a:rPr spc="-13">
                <a:latin typeface="+mn-lt"/>
                <a:ea typeface="+mn-ea"/>
                <a:cs typeface="+mn-cs"/>
                <a:sym typeface="Helvetica"/>
              </a:rPr>
              <a:t> </a:t>
            </a:r>
            <a:r>
              <a:rPr>
                <a:latin typeface="+mn-lt"/>
                <a:ea typeface="+mn-ea"/>
                <a:cs typeface="+mn-cs"/>
                <a:sym typeface="Helvetica"/>
              </a:rPr>
              <a:t>The</a:t>
            </a:r>
            <a:r>
              <a:rPr spc="-9">
                <a:latin typeface="+mn-lt"/>
                <a:ea typeface="+mn-ea"/>
                <a:cs typeface="+mn-cs"/>
                <a:sym typeface="Helvetica"/>
              </a:rPr>
              <a:t> </a:t>
            </a:r>
            <a:r>
              <a:rPr>
                <a:latin typeface="+mn-lt"/>
                <a:ea typeface="+mn-ea"/>
                <a:cs typeface="+mn-cs"/>
                <a:sym typeface="Helvetica"/>
              </a:rPr>
              <a:t>716th . Produced alongside DCA and JA, the</a:t>
            </a:r>
            <a:r>
              <a:rPr spc="-9">
                <a:latin typeface="+mn-lt"/>
                <a:ea typeface="+mn-ea"/>
                <a:cs typeface="+mn-cs"/>
                <a:sym typeface="Helvetica"/>
              </a:rPr>
              <a:t> </a:t>
            </a:r>
            <a:r>
              <a:rPr>
                <a:latin typeface="+mn-lt"/>
                <a:ea typeface="+mn-ea"/>
                <a:cs typeface="+mn-cs"/>
                <a:sym typeface="Helvetica"/>
              </a:rPr>
              <a:t>short</a:t>
            </a:r>
            <a:r>
              <a:rPr spc="-13">
                <a:latin typeface="+mn-lt"/>
                <a:ea typeface="+mn-ea"/>
                <a:cs typeface="+mn-cs"/>
                <a:sym typeface="Helvetica"/>
              </a:rPr>
              <a:t> </a:t>
            </a:r>
            <a:r>
              <a:rPr>
                <a:latin typeface="+mn-lt"/>
                <a:ea typeface="+mn-ea"/>
                <a:cs typeface="+mn-cs"/>
                <a:sym typeface="Helvetica"/>
              </a:rPr>
              <a:t>world</a:t>
            </a:r>
            <a:r>
              <a:rPr spc="-9">
                <a:latin typeface="+mn-lt"/>
                <a:ea typeface="+mn-ea"/>
                <a:cs typeface="+mn-cs"/>
                <a:sym typeface="Helvetica"/>
              </a:rPr>
              <a:t> </a:t>
            </a:r>
            <a:r>
              <a:rPr>
                <a:latin typeface="+mn-lt"/>
                <a:ea typeface="+mn-ea"/>
                <a:cs typeface="+mn-cs"/>
                <a:sym typeface="Helvetica"/>
              </a:rPr>
              <a:t>premiered</a:t>
            </a:r>
            <a:r>
              <a:rPr spc="-13">
                <a:latin typeface="+mn-lt"/>
                <a:ea typeface="+mn-ea"/>
                <a:cs typeface="+mn-cs"/>
                <a:sym typeface="Helvetica"/>
              </a:rPr>
              <a:t> </a:t>
            </a:r>
            <a:r>
              <a:rPr>
                <a:latin typeface="+mn-lt"/>
                <a:ea typeface="+mn-ea"/>
                <a:cs typeface="+mn-cs"/>
                <a:sym typeface="Helvetica"/>
              </a:rPr>
              <a:t>at</a:t>
            </a:r>
            <a:r>
              <a:rPr spc="-13">
                <a:latin typeface="+mn-lt"/>
                <a:ea typeface="+mn-ea"/>
                <a:cs typeface="+mn-cs"/>
                <a:sym typeface="Helvetica"/>
              </a:rPr>
              <a:t> </a:t>
            </a:r>
            <a:r>
              <a:rPr>
                <a:latin typeface="+mn-lt"/>
                <a:ea typeface="+mn-ea"/>
                <a:cs typeface="+mn-cs"/>
                <a:sym typeface="Helvetica"/>
              </a:rPr>
              <a:t>the</a:t>
            </a:r>
            <a:r>
              <a:rPr spc="-13">
                <a:latin typeface="+mn-lt"/>
                <a:ea typeface="+mn-ea"/>
                <a:cs typeface="+mn-cs"/>
                <a:sym typeface="Helvetica"/>
              </a:rPr>
              <a:t> </a:t>
            </a:r>
            <a:r>
              <a:rPr>
                <a:latin typeface="+mn-lt"/>
                <a:ea typeface="+mn-ea"/>
                <a:cs typeface="+mn-cs"/>
                <a:sym typeface="Helvetica"/>
              </a:rPr>
              <a:t>Tribeca</a:t>
            </a:r>
            <a:r>
              <a:rPr spc="-13">
                <a:latin typeface="+mn-lt"/>
                <a:ea typeface="+mn-ea"/>
                <a:cs typeface="+mn-cs"/>
                <a:sym typeface="Helvetica"/>
              </a:rPr>
              <a:t> </a:t>
            </a:r>
            <a:r>
              <a:rPr>
                <a:latin typeface="+mn-lt"/>
                <a:ea typeface="+mn-ea"/>
                <a:cs typeface="+mn-cs"/>
                <a:sym typeface="Helvetica"/>
              </a:rPr>
              <a:t>Film Festival to</a:t>
            </a:r>
            <a:r>
              <a:rPr spc="-9">
                <a:latin typeface="+mn-lt"/>
                <a:ea typeface="+mn-ea"/>
                <a:cs typeface="+mn-cs"/>
                <a:sym typeface="Helvetica"/>
              </a:rPr>
              <a:t> </a:t>
            </a:r>
            <a:r>
              <a:rPr>
                <a:latin typeface="+mn-lt"/>
                <a:ea typeface="+mn-ea"/>
                <a:cs typeface="+mn-cs"/>
                <a:sym typeface="Helvetica"/>
              </a:rPr>
              <a:t>audience</a:t>
            </a:r>
            <a:r>
              <a:rPr spc="-13">
                <a:latin typeface="+mn-lt"/>
                <a:ea typeface="+mn-ea"/>
                <a:cs typeface="+mn-cs"/>
                <a:sym typeface="Helvetica"/>
              </a:rPr>
              <a:t> </a:t>
            </a:r>
            <a:r>
              <a:rPr>
                <a:latin typeface="+mn-lt"/>
                <a:ea typeface="+mn-ea"/>
                <a:cs typeface="+mn-cs"/>
                <a:sym typeface="Helvetica"/>
              </a:rPr>
              <a:t>raves and</a:t>
            </a:r>
            <a:r>
              <a:rPr spc="-13">
                <a:latin typeface="+mn-lt"/>
                <a:ea typeface="+mn-ea"/>
                <a:cs typeface="+mn-cs"/>
                <a:sym typeface="Helvetica"/>
              </a:rPr>
              <a:t> </a:t>
            </a:r>
            <a:r>
              <a:rPr>
                <a:latin typeface="+mn-lt"/>
                <a:ea typeface="+mn-ea"/>
                <a:cs typeface="+mn-cs"/>
                <a:sym typeface="Helvetica"/>
              </a:rPr>
              <a:t>critical</a:t>
            </a:r>
            <a:r>
              <a:rPr spc="-4">
                <a:latin typeface="+mn-lt"/>
                <a:ea typeface="+mn-ea"/>
                <a:cs typeface="+mn-cs"/>
                <a:sym typeface="Helvetica"/>
              </a:rPr>
              <a:t> </a:t>
            </a:r>
            <a:r>
              <a:rPr>
                <a:latin typeface="+mn-lt"/>
                <a:ea typeface="+mn-ea"/>
                <a:cs typeface="+mn-cs"/>
                <a:sym typeface="Helvetica"/>
              </a:rPr>
              <a:t>praise</a:t>
            </a:r>
            <a:r>
              <a:rPr spc="254">
                <a:latin typeface="+mn-lt"/>
                <a:ea typeface="+mn-ea"/>
                <a:cs typeface="+mn-cs"/>
                <a:sym typeface="Helvetica"/>
              </a:rPr>
              <a:t> </a:t>
            </a:r>
            <a:r>
              <a:rPr>
                <a:latin typeface="+mn-lt"/>
                <a:ea typeface="+mn-ea"/>
                <a:cs typeface="+mn-cs"/>
                <a:sym typeface="Helvetica"/>
              </a:rPr>
              <a:t>and</a:t>
            </a:r>
            <a:r>
              <a:rPr spc="-9">
                <a:latin typeface="+mn-lt"/>
                <a:ea typeface="+mn-ea"/>
                <a:cs typeface="+mn-cs"/>
                <a:sym typeface="Helvetica"/>
              </a:rPr>
              <a:t> </a:t>
            </a:r>
            <a:r>
              <a:rPr>
                <a:latin typeface="+mn-lt"/>
                <a:ea typeface="+mn-ea"/>
                <a:cs typeface="+mn-cs"/>
                <a:sym typeface="Helvetica"/>
              </a:rPr>
              <a:t>was picked up by</a:t>
            </a:r>
            <a:r>
              <a:rPr spc="-13">
                <a:latin typeface="+mn-lt"/>
                <a:ea typeface="+mn-ea"/>
                <a:cs typeface="+mn-cs"/>
                <a:sym typeface="Helvetica"/>
              </a:rPr>
              <a:t> </a:t>
            </a:r>
            <a:r>
              <a:rPr>
                <a:latin typeface="+mn-lt"/>
                <a:ea typeface="+mn-ea"/>
                <a:cs typeface="+mn-cs"/>
                <a:sym typeface="Helvetica"/>
              </a:rPr>
              <a:t>Amazon Prime</a:t>
            </a:r>
            <a:r>
              <a:t>.</a:t>
            </a:r>
          </a:p>
        </p:txBody>
      </p:sp>
      <p:sp>
        <p:nvSpPr>
          <p:cNvPr id="174" name="TextBox 430"/>
          <p:cNvSpPr txBox="1"/>
          <p:nvPr/>
        </p:nvSpPr>
        <p:spPr>
          <a:xfrm>
            <a:off x="-1097371" y="231472"/>
            <a:ext cx="11148195" cy="72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300" b="1">
                <a:solidFill>
                  <a:schemeClr val="accent1"/>
                </a:solidFill>
                <a:latin typeface="Cochin"/>
                <a:ea typeface="Cochin"/>
                <a:cs typeface="Cochin"/>
                <a:sym typeface="Cochin"/>
              </a:defRPr>
            </a:pPr>
            <a:r>
              <a:rPr dirty="0"/>
              <a:t>Andrew Bowen </a:t>
            </a:r>
            <a:r>
              <a:rPr sz="3100" b="0" dirty="0"/>
              <a:t>(writer, director, producer)</a:t>
            </a:r>
          </a:p>
        </p:txBody>
      </p:sp>
      <p:pic>
        <p:nvPicPr>
          <p:cNvPr id="175" name="Andrew Web 2020.jpg" descr="Andrew Web 2020.jpg"/>
          <p:cNvPicPr>
            <a:picLocks noChangeAspect="1"/>
          </p:cNvPicPr>
          <p:nvPr/>
        </p:nvPicPr>
        <p:blipFill>
          <a:blip r:embed="rId2"/>
          <a:srcRect l="10271" r="10271" b="22427"/>
          <a:stretch>
            <a:fillRect/>
          </a:stretch>
        </p:blipFill>
        <p:spPr>
          <a:xfrm>
            <a:off x="378375" y="957913"/>
            <a:ext cx="1689767" cy="2063824"/>
          </a:xfrm>
          <a:prstGeom prst="rect">
            <a:avLst/>
          </a:prstGeom>
          <a:ln w="25400">
            <a:solidFill>
              <a:srgbClr val="DDDDDD"/>
            </a:solidFill>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object 14"/>
          <p:cNvSpPr txBox="1"/>
          <p:nvPr/>
        </p:nvSpPr>
        <p:spPr>
          <a:xfrm>
            <a:off x="2175636" y="1315591"/>
            <a:ext cx="10432201" cy="8179322"/>
          </a:xfrm>
          <a:prstGeom prst="rect">
            <a:avLst/>
          </a:prstGeom>
          <a:ln w="25400">
            <a:solidFill>
              <a:srgbClr val="5A80B8"/>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gn="just">
              <a:spcBef>
                <a:spcPts val="700"/>
              </a:spcBef>
              <a:defRPr sz="2700" spc="26">
                <a:solidFill>
                  <a:srgbClr val="FFFFFF"/>
                </a:solidFill>
              </a:defRPr>
            </a:pPr>
            <a:r>
              <a:rPr dirty="0"/>
              <a:t>Jonathan Alvord is a visual effects supervisor and producer with over 30 years experience across production, post-production and education platforms. An award-winning artist, JA has received Emmy recognition for his work on HBO’s John Adams and led teams on projects for the NFL (Bring Down the House), Amazon (The Peripheral), Paramount + (The Offer),  Apple TV+ (</a:t>
            </a:r>
            <a:r>
              <a:rPr dirty="0" err="1"/>
              <a:t>Shantaram</a:t>
            </a:r>
            <a:r>
              <a:rPr dirty="0"/>
              <a:t>), Screen Gems (True Haunting) and more. </a:t>
            </a:r>
          </a:p>
          <a:p>
            <a:pPr marR="5080" indent="12700" algn="just">
              <a:spcBef>
                <a:spcPts val="700"/>
              </a:spcBef>
              <a:defRPr sz="2700" spc="26">
                <a:solidFill>
                  <a:srgbClr val="FFFFFF"/>
                </a:solidFill>
              </a:defRPr>
            </a:pPr>
            <a:r>
              <a:rPr dirty="0"/>
              <a:t>Recognized for his mentorship skills, Alvord was recruited by Savannah College of Art &amp; Design to become a Professor of Film &amp; Television. There he post-supervised over 250 film shorts, including entries into Tribeca, Sundance, and SXSW. Additionally, he revamped their post-production and sound pipelines, brought advancements to the curriculums, and contributed to SCAD’s rise into the nation’s top 25 film schools. </a:t>
            </a:r>
          </a:p>
          <a:p>
            <a:pPr marR="5080" indent="12700" algn="just">
              <a:spcBef>
                <a:spcPts val="700"/>
              </a:spcBef>
              <a:defRPr sz="2700" spc="26">
                <a:solidFill>
                  <a:srgbClr val="FFFFFF"/>
                </a:solidFill>
              </a:defRPr>
            </a:pPr>
            <a:r>
              <a:rPr dirty="0"/>
              <a:t>Alvord partnered with Bowen and DCA on The 716</a:t>
            </a:r>
            <a:r>
              <a:rPr baseline="31999" dirty="0"/>
              <a:t>th</a:t>
            </a:r>
            <a:r>
              <a:rPr dirty="0"/>
              <a:t> and is responsible for the logistical orchestrations of Anatomic Pictures’ technical pipelines and oversees post-production and VFX. </a:t>
            </a:r>
          </a:p>
          <a:p>
            <a:pPr marR="5080" indent="12700" algn="just">
              <a:spcBef>
                <a:spcPts val="700"/>
              </a:spcBef>
              <a:defRPr sz="2700" spc="26">
                <a:solidFill>
                  <a:srgbClr val="FFFFFF"/>
                </a:solidFill>
              </a:defRPr>
            </a:pPr>
            <a:r>
              <a:rPr dirty="0"/>
              <a:t>When not hiking the mountains of Southern CA with his wife, you can find JA meticulously working in his garage on his antique show car or completing construction on his vintage cafe racer motorcycle.</a:t>
            </a:r>
          </a:p>
        </p:txBody>
      </p:sp>
      <p:sp>
        <p:nvSpPr>
          <p:cNvPr id="178" name="TextBox 430"/>
          <p:cNvSpPr txBox="1"/>
          <p:nvPr/>
        </p:nvSpPr>
        <p:spPr>
          <a:xfrm>
            <a:off x="-1297836" y="523558"/>
            <a:ext cx="12400462" cy="75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300" b="1">
                <a:solidFill>
                  <a:schemeClr val="accent1"/>
                </a:solidFill>
                <a:latin typeface="Cochin"/>
                <a:ea typeface="Cochin"/>
                <a:cs typeface="Cochin"/>
                <a:sym typeface="Cochin"/>
              </a:defRPr>
            </a:pPr>
            <a:r>
              <a:rPr dirty="0"/>
              <a:t>Jon  Alvord </a:t>
            </a:r>
            <a:r>
              <a:rPr sz="3100" b="0" dirty="0"/>
              <a:t>(</a:t>
            </a:r>
            <a:r>
              <a:rPr lang="en-US" sz="3100" b="0" dirty="0"/>
              <a:t>p</a:t>
            </a:r>
            <a:r>
              <a:rPr sz="3100" b="0" dirty="0"/>
              <a:t>roducer, VFX </a:t>
            </a:r>
            <a:r>
              <a:rPr lang="en-US" sz="3100" dirty="0"/>
              <a:t>s</a:t>
            </a:r>
            <a:r>
              <a:rPr sz="3100" b="0" dirty="0"/>
              <a:t>upervisor)</a:t>
            </a:r>
          </a:p>
        </p:txBody>
      </p:sp>
      <p:pic>
        <p:nvPicPr>
          <p:cNvPr id="179" name="Headshot for IMDB v1.jpg" descr="Headshot for IMDB v1.jpg"/>
          <p:cNvPicPr>
            <a:picLocks noChangeAspect="1"/>
          </p:cNvPicPr>
          <p:nvPr/>
        </p:nvPicPr>
        <p:blipFill>
          <a:blip r:embed="rId2"/>
          <a:srcRect l="13105" t="4700" r="19678" b="4700"/>
          <a:stretch>
            <a:fillRect/>
          </a:stretch>
        </p:blipFill>
        <p:spPr>
          <a:xfrm>
            <a:off x="437106" y="1367262"/>
            <a:ext cx="1492718" cy="2324104"/>
          </a:xfrm>
          <a:prstGeom prst="rect">
            <a:avLst/>
          </a:prstGeom>
          <a:ln w="25400">
            <a:solidFill>
              <a:srgbClr val="DDDDDD"/>
            </a:solidFill>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Screen Shot 2023-06-04 at 7.58.25 PM.png" descr="Screen Shot 2023-06-04 at 7.58.25 PM.png"/>
          <p:cNvPicPr>
            <a:picLocks noChangeAspect="1"/>
          </p:cNvPicPr>
          <p:nvPr/>
        </p:nvPicPr>
        <p:blipFill>
          <a:blip r:embed="rId2"/>
          <a:stretch>
            <a:fillRect/>
          </a:stretch>
        </p:blipFill>
        <p:spPr>
          <a:xfrm>
            <a:off x="1283801" y="1863286"/>
            <a:ext cx="10437198" cy="7922864"/>
          </a:xfrm>
          <a:prstGeom prst="rect">
            <a:avLst/>
          </a:prstGeom>
          <a:ln w="12700">
            <a:miter lim="400000"/>
          </a:ln>
        </p:spPr>
      </p:pic>
      <p:grpSp>
        <p:nvGrpSpPr>
          <p:cNvPr id="184" name="BUDGET TOP SHEET…"/>
          <p:cNvGrpSpPr/>
          <p:nvPr/>
        </p:nvGrpSpPr>
        <p:grpSpPr>
          <a:xfrm>
            <a:off x="525047" y="253624"/>
            <a:ext cx="12292197" cy="1771738"/>
            <a:chOff x="0" y="0"/>
            <a:chExt cx="12292196" cy="1771737"/>
          </a:xfrm>
        </p:grpSpPr>
        <p:sp>
          <p:nvSpPr>
            <p:cNvPr id="183" name="BUDGET TOP SHEET…"/>
            <p:cNvSpPr txBox="1"/>
            <p:nvPr/>
          </p:nvSpPr>
          <p:spPr>
            <a:xfrm>
              <a:off x="6350" y="6350"/>
              <a:ext cx="12279497" cy="1759038"/>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r" defTabSz="584200">
                <a:defRPr sz="2500" u="sng" spc="50">
                  <a:solidFill>
                    <a:srgbClr val="FFFFFF"/>
                  </a:solidFill>
                  <a:latin typeface="Helvetica Neue Light"/>
                  <a:ea typeface="Helvetica Neue Light"/>
                  <a:cs typeface="Helvetica Neue Light"/>
                  <a:sym typeface="Helvetica Neue Light"/>
                </a:defRPr>
              </a:pPr>
              <a:r>
                <a:t>BUDGET TOP SHEET</a:t>
              </a:r>
            </a:p>
            <a:p>
              <a:pPr algn="r" defTabSz="584200">
                <a:defRPr sz="1700" spc="34">
                  <a:solidFill>
                    <a:srgbClr val="FFFFFF"/>
                  </a:solidFill>
                  <a:latin typeface="Helvetica Neue Light"/>
                  <a:ea typeface="Helvetica Neue Light"/>
                  <a:cs typeface="Helvetica Neue Light"/>
                  <a:sym typeface="Helvetica Neue Light"/>
                </a:defRPr>
              </a:pPr>
              <a:r>
                <a:t>Prepared by Carrie Lynn Certa</a:t>
              </a:r>
            </a:p>
            <a:p>
              <a:pPr algn="r" defTabSz="584200">
                <a:defRPr sz="1700" spc="34">
                  <a:solidFill>
                    <a:srgbClr val="FFFFFF"/>
                  </a:solidFill>
                  <a:latin typeface="Helvetica Neue Light"/>
                  <a:ea typeface="Helvetica Neue Light"/>
                  <a:cs typeface="Helvetica Neue Light"/>
                  <a:sym typeface="Helvetica Neue Light"/>
                </a:defRPr>
              </a:pPr>
              <a:r>
                <a:t>Producer(S): Daniel Allison, Andrew Bowen, Jon Alvord</a:t>
              </a:r>
            </a:p>
            <a:p>
              <a:pPr lvl="1" indent="228600" algn="r" defTabSz="584200">
                <a:defRPr sz="1700" spc="34">
                  <a:solidFill>
                    <a:srgbClr val="FFFFFF"/>
                  </a:solidFill>
                  <a:latin typeface="Helvetica Neue Light"/>
                  <a:ea typeface="Helvetica Neue Light"/>
                  <a:cs typeface="Helvetica Neue Light"/>
                  <a:sym typeface="Helvetica Neue Light"/>
                </a:defRPr>
              </a:pPr>
              <a:r>
                <a:t>PREP; 8 Weeks     SHOOT: 25 Days     POST: 12 Weeks</a:t>
              </a:r>
            </a:p>
            <a:p>
              <a:pPr lvl="1" indent="228600" algn="r" defTabSz="584200">
                <a:defRPr sz="1700" spc="34">
                  <a:solidFill>
                    <a:srgbClr val="FFFFFF"/>
                  </a:solidFill>
                  <a:latin typeface="Helvetica Neue Light"/>
                  <a:ea typeface="Helvetica Neue Light"/>
                  <a:cs typeface="Helvetica Neue Light"/>
                  <a:sym typeface="Helvetica Neue Light"/>
                </a:defRPr>
              </a:pPr>
              <a:r>
                <a:t>GUILDS/UNIONS**: SAG-AFTRA BASIC AGREEMENT RATES IATSE TIER 1 RATES </a:t>
              </a:r>
            </a:p>
            <a:p>
              <a:pPr lvl="1" indent="228600" algn="r" defTabSz="584200">
                <a:defRPr sz="1300" spc="26">
                  <a:solidFill>
                    <a:srgbClr val="FFFFFF"/>
                  </a:solidFill>
                  <a:latin typeface="Helvetica Neue Light"/>
                  <a:ea typeface="Helvetica Neue Light"/>
                  <a:cs typeface="Helvetica Neue Light"/>
                  <a:sym typeface="Helvetica Neue Light"/>
                </a:defRPr>
              </a:pPr>
              <a:r>
                <a:rPr sz="1700" spc="34"/>
                <a:t>TEAMSTER TIER B DGA LEVEL 4A WGA HIGH **Prior to 2023 Negotiations</a:t>
              </a:r>
              <a:r>
                <a:t>  </a:t>
              </a:r>
            </a:p>
          </p:txBody>
        </p:sp>
        <p:pic>
          <p:nvPicPr>
            <p:cNvPr id="182" name="BUDGET TOP SHEET… BUDGET TOP SHEETPrepared by Carrie Lynn CertaProducer(S): Daniel Allison, Andrew Bowen, Jon AlvordPREP; 8 Weeks     SHOOT: 25 Days     POST: 12 WeeksGUILDS/UNIONS**: SAG-AFTRA BASIC AGREEMENT RATES IATSE TIER 1 RATES TEAMSTER TIER B DGA" descr="BUDGET TOP SHEET… BUDGET TOP SHEETPrepared by Carrie Lynn CertaProducer(S): Daniel Allison, Andrew Bowen, Jon AlvordPREP; 8 Weeks     SHOOT: 25 Days     POST: 12 WeeksGUILDS/UNIONS**: SAG-AFTRA BASIC AGREEMENT RATES IATSE TIER 1 RATES TEAMSTER TIER B DGA LEVEL 4A WGA HIGH **Prior to 2023 Negotiations  "/>
            <p:cNvPicPr>
              <a:picLocks/>
            </p:cNvPicPr>
            <p:nvPr/>
          </p:nvPicPr>
          <p:blipFill>
            <a:blip r:embed="rId3"/>
            <a:stretch>
              <a:fillRect/>
            </a:stretch>
          </p:blipFill>
          <p:spPr>
            <a:xfrm>
              <a:off x="0" y="0"/>
              <a:ext cx="12292197" cy="1771738"/>
            </a:xfrm>
            <a:prstGeom prst="rect">
              <a:avLst/>
            </a:prstGeom>
            <a:effectLst/>
          </p:spPr>
        </p:pic>
      </p:grpSp>
      <p:pic>
        <p:nvPicPr>
          <p:cNvPr id="185" name="SCENT_TITLE.png" descr="SCENT_TITLE.png"/>
          <p:cNvPicPr>
            <a:picLocks noChangeAspect="1"/>
          </p:cNvPicPr>
          <p:nvPr/>
        </p:nvPicPr>
        <p:blipFill>
          <a:blip r:embed="rId4"/>
          <a:stretch>
            <a:fillRect/>
          </a:stretch>
        </p:blipFill>
        <p:spPr>
          <a:xfrm>
            <a:off x="580512" y="235744"/>
            <a:ext cx="5237214" cy="125604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 name="Picture 4" descr="Picture 4"/>
          <p:cNvPicPr>
            <a:picLocks noChangeAspect="1"/>
          </p:cNvPicPr>
          <p:nvPr/>
        </p:nvPicPr>
        <p:blipFill>
          <a:blip r:embed="rId2">
            <a:alphaModFix amt="34000"/>
          </a:blip>
          <a:stretch>
            <a:fillRect/>
          </a:stretch>
        </p:blipFill>
        <p:spPr>
          <a:xfrm>
            <a:off x="-2644067" y="-52317"/>
            <a:ext cx="18292934" cy="10243038"/>
          </a:xfrm>
          <a:prstGeom prst="rect">
            <a:avLst/>
          </a:prstGeom>
          <a:ln w="12700">
            <a:miter lim="400000"/>
          </a:ln>
        </p:spPr>
      </p:pic>
      <p:sp>
        <p:nvSpPr>
          <p:cNvPr id="188" name="TextBox 430"/>
          <p:cNvSpPr txBox="1"/>
          <p:nvPr/>
        </p:nvSpPr>
        <p:spPr>
          <a:xfrm>
            <a:off x="4150868" y="2105385"/>
            <a:ext cx="4703064" cy="478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ctr" defTabSz="1300480">
              <a:defRPr sz="2600">
                <a:solidFill>
                  <a:srgbClr val="FFFFFF"/>
                </a:solidFill>
                <a:latin typeface="Cochin"/>
                <a:ea typeface="Cochin"/>
                <a:cs typeface="Cochin"/>
                <a:sym typeface="Cochin"/>
              </a:defRPr>
            </a:lvl1pPr>
          </a:lstStyle>
          <a:p>
            <a:r>
              <a:t>FILM COMPS</a:t>
            </a:r>
          </a:p>
        </p:txBody>
      </p:sp>
      <p:pic>
        <p:nvPicPr>
          <p:cNvPr id="189" name="Picture 3" descr="Picture 3"/>
          <p:cNvPicPr>
            <a:picLocks noChangeAspect="1"/>
          </p:cNvPicPr>
          <p:nvPr/>
        </p:nvPicPr>
        <p:blipFill>
          <a:blip r:embed="rId3"/>
          <a:stretch>
            <a:fillRect/>
          </a:stretch>
        </p:blipFill>
        <p:spPr>
          <a:xfrm>
            <a:off x="1138791" y="1020671"/>
            <a:ext cx="1997748" cy="2955851"/>
          </a:xfrm>
          <a:prstGeom prst="rect">
            <a:avLst/>
          </a:prstGeom>
          <a:ln w="12700">
            <a:miter lim="400000"/>
          </a:ln>
        </p:spPr>
      </p:pic>
      <p:pic>
        <p:nvPicPr>
          <p:cNvPr id="190" name="Picture 5" descr="Picture 5"/>
          <p:cNvPicPr>
            <a:picLocks noChangeAspect="1"/>
          </p:cNvPicPr>
          <p:nvPr/>
        </p:nvPicPr>
        <p:blipFill>
          <a:blip r:embed="rId4"/>
          <a:stretch>
            <a:fillRect/>
          </a:stretch>
        </p:blipFill>
        <p:spPr>
          <a:xfrm>
            <a:off x="5503526" y="3591277"/>
            <a:ext cx="1997748" cy="2955850"/>
          </a:xfrm>
          <a:prstGeom prst="rect">
            <a:avLst/>
          </a:prstGeom>
          <a:ln w="12700">
            <a:miter lim="400000"/>
          </a:ln>
        </p:spPr>
      </p:pic>
      <p:pic>
        <p:nvPicPr>
          <p:cNvPr id="191" name="Picture 7" descr="Picture 7"/>
          <p:cNvPicPr>
            <a:picLocks noChangeAspect="1"/>
          </p:cNvPicPr>
          <p:nvPr/>
        </p:nvPicPr>
        <p:blipFill>
          <a:blip r:embed="rId5"/>
          <a:stretch>
            <a:fillRect/>
          </a:stretch>
        </p:blipFill>
        <p:spPr>
          <a:xfrm>
            <a:off x="9409591" y="5238310"/>
            <a:ext cx="2134851" cy="3158709"/>
          </a:xfrm>
          <a:prstGeom prst="rect">
            <a:avLst/>
          </a:prstGeom>
          <a:ln w="12700">
            <a:miter lim="400000"/>
          </a:ln>
        </p:spPr>
      </p:pic>
      <p:pic>
        <p:nvPicPr>
          <p:cNvPr id="192" name="Picture 9" descr="Picture 9"/>
          <p:cNvPicPr>
            <a:picLocks noChangeAspect="1"/>
          </p:cNvPicPr>
          <p:nvPr/>
        </p:nvPicPr>
        <p:blipFill>
          <a:blip r:embed="rId6"/>
          <a:stretch>
            <a:fillRect/>
          </a:stretch>
        </p:blipFill>
        <p:spPr>
          <a:xfrm>
            <a:off x="9841753" y="1020671"/>
            <a:ext cx="1997748" cy="2955851"/>
          </a:xfrm>
          <a:prstGeom prst="rect">
            <a:avLst/>
          </a:prstGeom>
          <a:ln w="12700">
            <a:miter lim="400000"/>
          </a:ln>
        </p:spPr>
      </p:pic>
      <p:pic>
        <p:nvPicPr>
          <p:cNvPr id="193" name="Picture 11" descr="Picture 11"/>
          <p:cNvPicPr>
            <a:picLocks noChangeAspect="1"/>
          </p:cNvPicPr>
          <p:nvPr/>
        </p:nvPicPr>
        <p:blipFill>
          <a:blip r:embed="rId7"/>
          <a:stretch>
            <a:fillRect/>
          </a:stretch>
        </p:blipFill>
        <p:spPr>
          <a:xfrm>
            <a:off x="1570952" y="5271833"/>
            <a:ext cx="1997748" cy="2955851"/>
          </a:xfrm>
          <a:prstGeom prst="rect">
            <a:avLst/>
          </a:prstGeom>
          <a:ln w="12700">
            <a:miter lim="400000"/>
          </a:ln>
        </p:spPr>
      </p:pic>
      <p:sp>
        <p:nvSpPr>
          <p:cNvPr id="194" name="TextBox 16"/>
          <p:cNvSpPr txBox="1"/>
          <p:nvPr/>
        </p:nvSpPr>
        <p:spPr>
          <a:xfrm>
            <a:off x="4000655" y="6112082"/>
            <a:ext cx="4417315" cy="953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defTabSz="457183">
              <a:spcBef>
                <a:spcPts val="1100"/>
              </a:spcBef>
              <a:defRPr sz="2200">
                <a:latin typeface="Times Roman"/>
                <a:ea typeface="Times Roman"/>
                <a:cs typeface="Times Roman"/>
                <a:sym typeface="Times Roman"/>
              </a:defRPr>
            </a:pPr>
            <a:r>
              <a:t>           </a:t>
            </a:r>
            <a:r>
              <a:rPr sz="1800">
                <a:solidFill>
                  <a:srgbClr val="FFFFFF"/>
                </a:solidFill>
              </a:rPr>
              <a:t>(2023) </a:t>
            </a:r>
            <a:endParaRPr sz="1600"/>
          </a:p>
          <a:p>
            <a:pPr defTabSz="457183">
              <a:spcBef>
                <a:spcPts val="1100"/>
              </a:spcBef>
              <a:defRPr sz="2200">
                <a:solidFill>
                  <a:srgbClr val="5B9BD5"/>
                </a:solidFill>
                <a:latin typeface="Times Roman"/>
                <a:ea typeface="Times Roman"/>
                <a:cs typeface="Times Roman"/>
                <a:sym typeface="Times Roman"/>
              </a:defRPr>
            </a:pPr>
            <a:r>
              <a:t>Budget: 12M </a:t>
            </a:r>
            <a:r>
              <a:rPr>
                <a:solidFill>
                  <a:srgbClr val="D3D3D3"/>
                </a:solidFill>
              </a:rPr>
              <a:t> </a:t>
            </a:r>
            <a:r>
              <a:rPr u="sng">
                <a:solidFill>
                  <a:srgbClr val="D3D3D3"/>
                </a:solidFill>
              </a:rPr>
              <a:t>Gross:</a:t>
            </a:r>
            <a:r>
              <a:rPr>
                <a:solidFill>
                  <a:srgbClr val="D3D3D3"/>
                </a:solidFill>
              </a:rPr>
              <a:t> </a:t>
            </a:r>
            <a:r>
              <a:rPr u="sng">
                <a:solidFill>
                  <a:srgbClr val="D3D3D3"/>
                </a:solidFill>
              </a:rPr>
              <a:t>146 Million </a:t>
            </a:r>
          </a:p>
        </p:txBody>
      </p:sp>
      <p:sp>
        <p:nvSpPr>
          <p:cNvPr id="195" name="TextBox 17"/>
          <p:cNvSpPr txBox="1"/>
          <p:nvPr/>
        </p:nvSpPr>
        <p:spPr>
          <a:xfrm>
            <a:off x="8777177" y="7433716"/>
            <a:ext cx="4417315" cy="145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457183">
              <a:defRPr sz="2200" u="sng">
                <a:latin typeface="Times Roman"/>
                <a:ea typeface="Times Roman"/>
                <a:cs typeface="Times Roman"/>
                <a:sym typeface="Times Roman"/>
              </a:defRPr>
            </a:pPr>
            <a:endParaRPr/>
          </a:p>
          <a:p>
            <a:pPr algn="ctr" defTabSz="457183">
              <a:spcBef>
                <a:spcPts val="1100"/>
              </a:spcBef>
              <a:defRPr sz="2200">
                <a:solidFill>
                  <a:srgbClr val="FFFFFF"/>
                </a:solidFill>
                <a:latin typeface="Times Roman"/>
                <a:ea typeface="Times Roman"/>
                <a:cs typeface="Times Roman"/>
                <a:sym typeface="Times Roman"/>
              </a:defRPr>
            </a:pPr>
            <a:r>
              <a:t>                           </a:t>
            </a:r>
            <a:r>
              <a:rPr sz="1800"/>
              <a:t>(2015)</a:t>
            </a:r>
            <a:endParaRPr sz="1600"/>
          </a:p>
          <a:p>
            <a:pPr algn="ctr" defTabSz="457183">
              <a:spcBef>
                <a:spcPts val="1100"/>
              </a:spcBef>
              <a:defRPr sz="2200">
                <a:solidFill>
                  <a:srgbClr val="5B9BD5"/>
                </a:solidFill>
                <a:latin typeface="Times Roman"/>
                <a:ea typeface="Times Roman"/>
                <a:cs typeface="Times Roman"/>
                <a:sym typeface="Times Roman"/>
              </a:defRPr>
            </a:pPr>
            <a:r>
              <a:t>Budget: 4M  </a:t>
            </a:r>
            <a:r>
              <a:rPr u="sng">
                <a:solidFill>
                  <a:srgbClr val="D3D3D3"/>
                </a:solidFill>
              </a:rPr>
              <a:t>Gross:</a:t>
            </a:r>
            <a:r>
              <a:rPr>
                <a:solidFill>
                  <a:srgbClr val="D3D3D3"/>
                </a:solidFill>
              </a:rPr>
              <a:t> </a:t>
            </a:r>
            <a:r>
              <a:rPr u="sng">
                <a:solidFill>
                  <a:srgbClr val="D3D3D3"/>
                </a:solidFill>
              </a:rPr>
              <a:t>40 Million </a:t>
            </a:r>
          </a:p>
        </p:txBody>
      </p:sp>
      <p:sp>
        <p:nvSpPr>
          <p:cNvPr id="196" name="TextBox 18"/>
          <p:cNvSpPr txBox="1"/>
          <p:nvPr/>
        </p:nvSpPr>
        <p:spPr>
          <a:xfrm>
            <a:off x="1272256" y="7765314"/>
            <a:ext cx="3204740" cy="1245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457183">
              <a:spcBef>
                <a:spcPts val="1100"/>
              </a:spcBef>
              <a:defRPr>
                <a:solidFill>
                  <a:srgbClr val="FFFFFF"/>
                </a:solidFill>
                <a:latin typeface="Times Roman"/>
                <a:ea typeface="Times Roman"/>
                <a:cs typeface="Times Roman"/>
                <a:sym typeface="Times Roman"/>
              </a:defRPr>
            </a:pPr>
            <a:r>
              <a:t>                                  (2020)</a:t>
            </a:r>
            <a:endParaRPr sz="1600"/>
          </a:p>
          <a:p>
            <a:pPr defTabSz="457183">
              <a:spcBef>
                <a:spcPts val="1100"/>
              </a:spcBef>
              <a:defRPr sz="2200">
                <a:solidFill>
                  <a:srgbClr val="5B9BD5"/>
                </a:solidFill>
                <a:latin typeface="Times Roman"/>
                <a:ea typeface="Times Roman"/>
                <a:cs typeface="Times Roman"/>
                <a:sym typeface="Times Roman"/>
              </a:defRPr>
            </a:pPr>
            <a:r>
              <a:t>Budget: 7M </a:t>
            </a:r>
            <a:r>
              <a:rPr>
                <a:solidFill>
                  <a:srgbClr val="D3D3D3"/>
                </a:solidFill>
              </a:rPr>
              <a:t> </a:t>
            </a:r>
            <a:r>
              <a:rPr u="sng">
                <a:solidFill>
                  <a:srgbClr val="D3D3D3"/>
                </a:solidFill>
              </a:rPr>
              <a:t>Gross:</a:t>
            </a:r>
            <a:r>
              <a:rPr>
                <a:solidFill>
                  <a:srgbClr val="D3D3D3"/>
                </a:solidFill>
              </a:rPr>
              <a:t> </a:t>
            </a:r>
            <a:r>
              <a:rPr u="sng">
                <a:solidFill>
                  <a:srgbClr val="D3D3D3"/>
                </a:solidFill>
              </a:rPr>
              <a:t>144 Million </a:t>
            </a:r>
          </a:p>
        </p:txBody>
      </p:sp>
      <p:sp>
        <p:nvSpPr>
          <p:cNvPr id="197" name="TextBox 1"/>
          <p:cNvSpPr txBox="1"/>
          <p:nvPr/>
        </p:nvSpPr>
        <p:spPr>
          <a:xfrm>
            <a:off x="1165791" y="3125183"/>
            <a:ext cx="3417670" cy="1745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457183">
              <a:defRPr sz="2200" u="sng">
                <a:latin typeface="Times Roman"/>
                <a:ea typeface="Times Roman"/>
                <a:cs typeface="Times Roman"/>
                <a:sym typeface="Times Roman"/>
              </a:defRPr>
            </a:pPr>
            <a:endParaRPr/>
          </a:p>
          <a:p>
            <a:pPr algn="ctr" defTabSz="457183">
              <a:spcBef>
                <a:spcPts val="1100"/>
              </a:spcBef>
              <a:defRPr>
                <a:solidFill>
                  <a:srgbClr val="FFFFFF"/>
                </a:solidFill>
                <a:latin typeface="Times Roman"/>
                <a:ea typeface="Times Roman"/>
                <a:cs typeface="Times Roman"/>
                <a:sym typeface="Times Roman"/>
              </a:defRPr>
            </a:pPr>
            <a:r>
              <a:t>                     (2014) </a:t>
            </a:r>
            <a:endParaRPr sz="1600"/>
          </a:p>
          <a:p>
            <a:pPr algn="ctr" defTabSz="457183">
              <a:spcBef>
                <a:spcPts val="1100"/>
              </a:spcBef>
              <a:defRPr sz="2200">
                <a:solidFill>
                  <a:srgbClr val="5B9BD5"/>
                </a:solidFill>
                <a:latin typeface="Times Roman"/>
                <a:ea typeface="Times Roman"/>
                <a:cs typeface="Times Roman"/>
                <a:sym typeface="Times Roman"/>
              </a:defRPr>
            </a:pPr>
            <a:r>
              <a:t>Budget: 6.5M </a:t>
            </a:r>
            <a:r>
              <a:rPr>
                <a:solidFill>
                  <a:srgbClr val="D3D3D3"/>
                </a:solidFill>
              </a:rPr>
              <a:t> </a:t>
            </a:r>
            <a:r>
              <a:rPr u="sng">
                <a:solidFill>
                  <a:srgbClr val="D3D3D3"/>
                </a:solidFill>
              </a:rPr>
              <a:t>Gross:</a:t>
            </a:r>
            <a:r>
              <a:rPr>
                <a:solidFill>
                  <a:srgbClr val="D3D3D3"/>
                </a:solidFill>
              </a:rPr>
              <a:t> </a:t>
            </a:r>
            <a:r>
              <a:rPr u="sng">
                <a:solidFill>
                  <a:srgbClr val="D3D3D3"/>
                </a:solidFill>
              </a:rPr>
              <a:t>257 Million </a:t>
            </a:r>
          </a:p>
        </p:txBody>
      </p:sp>
      <p:sp>
        <p:nvSpPr>
          <p:cNvPr id="198" name="TextBox 19"/>
          <p:cNvSpPr txBox="1"/>
          <p:nvPr/>
        </p:nvSpPr>
        <p:spPr>
          <a:xfrm>
            <a:off x="8268359" y="3521282"/>
            <a:ext cx="4417315" cy="953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defTabSz="457183">
              <a:spcBef>
                <a:spcPts val="1100"/>
              </a:spcBef>
              <a:defRPr sz="2200">
                <a:latin typeface="Times Roman"/>
                <a:ea typeface="Times Roman"/>
                <a:cs typeface="Times Roman"/>
                <a:sym typeface="Times Roman"/>
              </a:defRPr>
            </a:pPr>
            <a:r>
              <a:t>           </a:t>
            </a:r>
            <a:r>
              <a:rPr sz="1800">
                <a:solidFill>
                  <a:srgbClr val="FFFFFF"/>
                </a:solidFill>
              </a:rPr>
              <a:t>(2017) </a:t>
            </a:r>
            <a:endParaRPr sz="1600"/>
          </a:p>
          <a:p>
            <a:pPr defTabSz="457183">
              <a:spcBef>
                <a:spcPts val="1100"/>
              </a:spcBef>
              <a:defRPr sz="2200">
                <a:solidFill>
                  <a:srgbClr val="5B9BD5"/>
                </a:solidFill>
                <a:latin typeface="Times Roman"/>
                <a:ea typeface="Times Roman"/>
                <a:cs typeface="Times Roman"/>
                <a:sym typeface="Times Roman"/>
              </a:defRPr>
            </a:pPr>
            <a:r>
              <a:t>Budget: 4.8M </a:t>
            </a:r>
            <a:r>
              <a:rPr>
                <a:solidFill>
                  <a:srgbClr val="D3D3D3"/>
                </a:solidFill>
              </a:rPr>
              <a:t> </a:t>
            </a:r>
            <a:r>
              <a:rPr u="sng">
                <a:solidFill>
                  <a:srgbClr val="D3D3D3"/>
                </a:solidFill>
              </a:rPr>
              <a:t>Gross:</a:t>
            </a:r>
            <a:r>
              <a:rPr>
                <a:solidFill>
                  <a:srgbClr val="D3D3D3"/>
                </a:solidFill>
              </a:rPr>
              <a:t> </a:t>
            </a:r>
            <a:r>
              <a:rPr u="sng">
                <a:solidFill>
                  <a:srgbClr val="D3D3D3"/>
                </a:solidFill>
              </a:rPr>
              <a:t>125 Million </a:t>
            </a:r>
          </a:p>
        </p:txBody>
      </p:sp>
      <p:grpSp>
        <p:nvGrpSpPr>
          <p:cNvPr id="201" name="object 4"/>
          <p:cNvGrpSpPr/>
          <p:nvPr/>
        </p:nvGrpSpPr>
        <p:grpSpPr>
          <a:xfrm>
            <a:off x="3515907" y="848462"/>
            <a:ext cx="5972986" cy="1510510"/>
            <a:chOff x="0" y="0"/>
            <a:chExt cx="5972984" cy="1510509"/>
          </a:xfrm>
        </p:grpSpPr>
        <p:pic>
          <p:nvPicPr>
            <p:cNvPr id="199" name="object 5" descr="object 5"/>
            <p:cNvPicPr>
              <a:picLocks noChangeAspect="1"/>
            </p:cNvPicPr>
            <p:nvPr/>
          </p:nvPicPr>
          <p:blipFill>
            <a:blip r:embed="rId8"/>
            <a:stretch>
              <a:fillRect/>
            </a:stretch>
          </p:blipFill>
          <p:spPr>
            <a:xfrm>
              <a:off x="0" y="0"/>
              <a:ext cx="5972985" cy="1510510"/>
            </a:xfrm>
            <a:prstGeom prst="rect">
              <a:avLst/>
            </a:prstGeom>
            <a:ln w="12700" cap="flat">
              <a:noFill/>
              <a:miter lim="400000"/>
            </a:ln>
            <a:effectLst/>
          </p:spPr>
        </p:pic>
        <p:pic>
          <p:nvPicPr>
            <p:cNvPr id="200" name="object 6" descr="object 6"/>
            <p:cNvPicPr>
              <a:picLocks noChangeAspect="1"/>
            </p:cNvPicPr>
            <p:nvPr/>
          </p:nvPicPr>
          <p:blipFill>
            <a:blip r:embed="rId9"/>
            <a:stretch>
              <a:fillRect/>
            </a:stretch>
          </p:blipFill>
          <p:spPr>
            <a:xfrm>
              <a:off x="53754" y="57350"/>
              <a:ext cx="5870877" cy="1408017"/>
            </a:xfrm>
            <a:prstGeom prst="rect">
              <a:avLst/>
            </a:prstGeom>
            <a:ln w="12700" cap="flat">
              <a:noFill/>
              <a:miter lim="400000"/>
            </a:ln>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431" descr="Picture 431"/>
          <p:cNvPicPr>
            <a:picLocks noChangeAspect="1"/>
          </p:cNvPicPr>
          <p:nvPr/>
        </p:nvPicPr>
        <p:blipFill>
          <a:blip r:embed="rId2"/>
          <a:stretch>
            <a:fillRect/>
          </a:stretch>
        </p:blipFill>
        <p:spPr>
          <a:xfrm>
            <a:off x="3180237" y="-126982"/>
            <a:ext cx="6644326" cy="1609860"/>
          </a:xfrm>
          <a:prstGeom prst="rect">
            <a:avLst/>
          </a:prstGeom>
          <a:ln w="12700">
            <a:miter lim="400000"/>
          </a:ln>
        </p:spPr>
      </p:pic>
      <p:sp>
        <p:nvSpPr>
          <p:cNvPr id="204" name="object 8"/>
          <p:cNvSpPr txBox="1"/>
          <p:nvPr/>
        </p:nvSpPr>
        <p:spPr>
          <a:xfrm>
            <a:off x="630548" y="7749637"/>
            <a:ext cx="11743703" cy="192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133350" indent="99694" algn="ctr">
              <a:defRPr sz="2100" i="1">
                <a:solidFill>
                  <a:srgbClr val="FFFFFF"/>
                </a:solidFill>
                <a:latin typeface="+mn-lt"/>
                <a:ea typeface="+mn-ea"/>
                <a:cs typeface="+mn-cs"/>
                <a:sym typeface="Helvetica"/>
              </a:defRPr>
            </a:pPr>
            <a:r>
              <a:rPr dirty="0"/>
              <a:t>Audiences are clamoring for an exciting, unpredictable, engaging horror film with depth, that makes them feel, makes them think, and leaves them grateful to be alive. SCENT fills this need. SCENT</a:t>
            </a:r>
            <a:r>
              <a:rPr spc="141" dirty="0"/>
              <a:t> </a:t>
            </a:r>
            <a:r>
              <a:rPr dirty="0"/>
              <a:t>is</a:t>
            </a:r>
            <a:r>
              <a:rPr spc="152" dirty="0"/>
              <a:t> not only </a:t>
            </a:r>
            <a:r>
              <a:rPr dirty="0"/>
              <a:t>going to be a great film</a:t>
            </a:r>
            <a:r>
              <a:rPr spc="157" dirty="0"/>
              <a:t> but the inception of a</a:t>
            </a:r>
            <a:r>
              <a:rPr spc="162" dirty="0"/>
              <a:t> </a:t>
            </a:r>
            <a:r>
              <a:rPr u="sng" dirty="0">
                <a:uFill>
                  <a:solidFill>
                    <a:srgbClr val="FFFFFF"/>
                  </a:solidFill>
                </a:uFill>
              </a:rPr>
              <a:t>franchise.</a:t>
            </a:r>
            <a:r>
              <a:rPr spc="278" dirty="0"/>
              <a:t> </a:t>
            </a:r>
          </a:p>
          <a:p>
            <a:pPr marR="133350" indent="99694" algn="ctr">
              <a:defRPr sz="2100">
                <a:solidFill>
                  <a:srgbClr val="FFFFFF"/>
                </a:solidFill>
                <a:latin typeface="+mn-lt"/>
                <a:ea typeface="+mn-ea"/>
                <a:cs typeface="+mn-cs"/>
                <a:sym typeface="Helvetica"/>
              </a:defRPr>
            </a:pPr>
            <a:endParaRPr spc="278" dirty="0"/>
          </a:p>
          <a:p>
            <a:pPr marR="133350" indent="99694" algn="ctr">
              <a:defRPr sz="2000">
                <a:solidFill>
                  <a:srgbClr val="FFFFFF"/>
                </a:solidFill>
                <a:latin typeface="+mn-lt"/>
                <a:ea typeface="+mn-ea"/>
                <a:cs typeface="+mn-cs"/>
                <a:sym typeface="Helvetica"/>
              </a:defRPr>
            </a:pPr>
            <a:r>
              <a:rPr dirty="0"/>
              <a:t>Ex</a:t>
            </a:r>
            <a:r>
              <a:rPr lang="en-US" dirty="0"/>
              <a:t>e</a:t>
            </a:r>
            <a:r>
              <a:rPr dirty="0"/>
              <a:t>cutive Producer </a:t>
            </a:r>
            <a:endParaRPr spc="142" dirty="0"/>
          </a:p>
          <a:p>
            <a:pPr marR="133350" indent="99694" algn="ctr">
              <a:defRPr sz="2100" b="1">
                <a:solidFill>
                  <a:srgbClr val="FFFFFF"/>
                </a:solidFill>
                <a:latin typeface="+mn-lt"/>
                <a:ea typeface="+mn-ea"/>
                <a:cs typeface="+mn-cs"/>
                <a:sym typeface="Helvetica"/>
              </a:defRPr>
            </a:pPr>
            <a:r>
              <a:rPr spc="-99" dirty="0"/>
              <a:t>Daniel</a:t>
            </a:r>
            <a:r>
              <a:rPr spc="-104" dirty="0"/>
              <a:t> </a:t>
            </a:r>
            <a:r>
              <a:rPr spc="-244" dirty="0"/>
              <a:t>C.</a:t>
            </a:r>
            <a:r>
              <a:rPr spc="-110" dirty="0"/>
              <a:t> </a:t>
            </a:r>
            <a:r>
              <a:rPr spc="-11" dirty="0"/>
              <a:t>Allison</a:t>
            </a:r>
          </a:p>
        </p:txBody>
      </p:sp>
      <p:sp>
        <p:nvSpPr>
          <p:cNvPr id="205" name="Marketing…"/>
          <p:cNvSpPr txBox="1"/>
          <p:nvPr/>
        </p:nvSpPr>
        <p:spPr>
          <a:xfrm>
            <a:off x="545688" y="1772452"/>
            <a:ext cx="12328092" cy="573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2200">
                <a:solidFill>
                  <a:srgbClr val="FFFFFF"/>
                </a:solidFill>
                <a:uFill>
                  <a:solidFill>
                    <a:srgbClr val="000000"/>
                  </a:solidFill>
                </a:uFill>
              </a:defRPr>
            </a:pPr>
            <a:r>
              <a:rPr dirty="0"/>
              <a:t>Marketing</a:t>
            </a:r>
          </a:p>
          <a:p>
            <a:pPr marL="457200" indent="-228600" defTabSz="457200">
              <a:buSzPct val="100000"/>
              <a:buFont typeface="Arial"/>
              <a:buChar char="•"/>
              <a:tabLst>
                <a:tab pos="457200" algn="l"/>
              </a:tabLst>
              <a:defRPr sz="2200">
                <a:solidFill>
                  <a:srgbClr val="FFFFFF"/>
                </a:solidFill>
                <a:uFill>
                  <a:solidFill>
                    <a:srgbClr val="000000"/>
                  </a:solidFill>
                </a:uFill>
                <a:latin typeface="+mn-lt"/>
                <a:ea typeface="+mn-ea"/>
                <a:cs typeface="+mn-cs"/>
                <a:sym typeface="Helvetica"/>
              </a:defRPr>
            </a:pPr>
            <a:r>
              <a:rPr dirty="0"/>
              <a:t>Target Audience</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18 – 44 years old</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Male and Female</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Desire for a thrilling theater experience or an exciting night on the couch with someone close to hold</a:t>
            </a:r>
          </a:p>
          <a:p>
            <a:pPr marL="457200" indent="-228600" defTabSz="457200">
              <a:buSzPct val="100000"/>
              <a:buFont typeface="Arial"/>
              <a:buChar char="•"/>
              <a:tabLst>
                <a:tab pos="457200" algn="l"/>
              </a:tabLst>
              <a:defRPr sz="2200">
                <a:solidFill>
                  <a:srgbClr val="FFFFFF"/>
                </a:solidFill>
                <a:uFill>
                  <a:solidFill>
                    <a:srgbClr val="000000"/>
                  </a:solidFill>
                </a:uFill>
                <a:latin typeface="+mn-lt"/>
                <a:ea typeface="+mn-ea"/>
                <a:cs typeface="+mn-cs"/>
                <a:sym typeface="Helvetica"/>
              </a:defRPr>
            </a:pPr>
            <a:r>
              <a:rPr dirty="0"/>
              <a:t>Vehicles</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Social media (Twitter, Facebook, Instagram, etc.)</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Film festivals</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Promotional campaigns (create Sasquatch fever)</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Traditional billboard, poster, television</a:t>
            </a:r>
          </a:p>
          <a:p>
            <a:pPr defTabSz="457200">
              <a:defRPr sz="2200">
                <a:solidFill>
                  <a:srgbClr val="FFFFFF"/>
                </a:solidFill>
                <a:uFill>
                  <a:solidFill>
                    <a:srgbClr val="000000"/>
                  </a:solidFill>
                </a:uFill>
                <a:latin typeface="+mn-lt"/>
                <a:ea typeface="+mn-ea"/>
                <a:cs typeface="+mn-cs"/>
                <a:sym typeface="Helvetica"/>
              </a:defRPr>
            </a:pPr>
            <a:r>
              <a:rPr dirty="0"/>
              <a:t>Distribution</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Standard theatrical release </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Streaming services</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Cable</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Video on Demand</a:t>
            </a:r>
          </a:p>
          <a:p>
            <a:pPr marL="914400" lvl="1" indent="-228600" defTabSz="457200">
              <a:buSzPct val="100000"/>
              <a:buFont typeface="Arial"/>
              <a:buChar char="•"/>
              <a:tabLst>
                <a:tab pos="914400" algn="l"/>
              </a:tabLst>
              <a:defRPr sz="2200">
                <a:solidFill>
                  <a:srgbClr val="FFFFFF"/>
                </a:solidFill>
                <a:uFill>
                  <a:solidFill>
                    <a:srgbClr val="000000"/>
                  </a:solidFill>
                </a:uFill>
                <a:latin typeface="+mn-lt"/>
                <a:ea typeface="+mn-ea"/>
                <a:cs typeface="+mn-cs"/>
                <a:sym typeface="Helvetica"/>
              </a:defRPr>
            </a:pPr>
            <a:r>
              <a:rPr dirty="0"/>
              <a:t>Ancillaries (airline, hotel)</a:t>
            </a:r>
          </a:p>
        </p:txBody>
      </p:sp>
      <p:sp>
        <p:nvSpPr>
          <p:cNvPr id="206" name="TextBox 430"/>
          <p:cNvSpPr txBox="1"/>
          <p:nvPr/>
        </p:nvSpPr>
        <p:spPr>
          <a:xfrm>
            <a:off x="2701066" y="1230659"/>
            <a:ext cx="7602668"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FFFFFF"/>
                </a:solidFill>
                <a:latin typeface="Cochin"/>
                <a:ea typeface="Cochin"/>
                <a:cs typeface="Cochin"/>
                <a:sym typeface="Cochin"/>
              </a:defRPr>
            </a:lvl1pPr>
          </a:lstStyle>
          <a:p>
            <a:r>
              <a:t>MARKETING AND DISTRIBUTION PLAN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object 2"/>
          <p:cNvGrpSpPr/>
          <p:nvPr/>
        </p:nvGrpSpPr>
        <p:grpSpPr>
          <a:xfrm>
            <a:off x="1213765" y="689612"/>
            <a:ext cx="10878540" cy="7735136"/>
            <a:chOff x="0" y="0"/>
            <a:chExt cx="10878539" cy="7735135"/>
          </a:xfrm>
        </p:grpSpPr>
        <p:pic>
          <p:nvPicPr>
            <p:cNvPr id="208" name="object 3" descr="object 3"/>
            <p:cNvPicPr>
              <a:picLocks noChangeAspect="1"/>
            </p:cNvPicPr>
            <p:nvPr/>
          </p:nvPicPr>
          <p:blipFill>
            <a:blip r:embed="rId2"/>
            <a:stretch>
              <a:fillRect/>
            </a:stretch>
          </p:blipFill>
          <p:spPr>
            <a:xfrm>
              <a:off x="2055283" y="0"/>
              <a:ext cx="6767973" cy="2056001"/>
            </a:xfrm>
            <a:prstGeom prst="rect">
              <a:avLst/>
            </a:prstGeom>
            <a:ln w="12700" cap="flat">
              <a:noFill/>
              <a:miter lim="400000"/>
            </a:ln>
            <a:effectLst/>
          </p:spPr>
        </p:pic>
        <p:sp>
          <p:nvSpPr>
            <p:cNvPr id="209" name="object 4"/>
            <p:cNvSpPr/>
            <p:nvPr/>
          </p:nvSpPr>
          <p:spPr>
            <a:xfrm>
              <a:off x="0" y="1913301"/>
              <a:ext cx="10878540" cy="5821835"/>
            </a:xfrm>
            <a:prstGeom prst="rect">
              <a:avLst/>
            </a:prstGeom>
            <a:noFill/>
            <a:ln w="12700" cap="flat">
              <a:solidFill>
                <a:srgbClr val="3435DC"/>
              </a:solidFill>
              <a:prstDash val="solid"/>
              <a:round/>
            </a:ln>
            <a:effectLst/>
          </p:spPr>
          <p:txBody>
            <a:bodyPr wrap="square" lIns="45719" tIns="45719" rIns="45719" bIns="45719" numCol="1" anchor="t">
              <a:noAutofit/>
            </a:bodyPr>
            <a:lstStyle/>
            <a:p>
              <a:endParaRPr/>
            </a:p>
          </p:txBody>
        </p:sp>
      </p:grpSp>
      <p:sp>
        <p:nvSpPr>
          <p:cNvPr id="211" name="object 5"/>
          <p:cNvSpPr txBox="1"/>
          <p:nvPr/>
        </p:nvSpPr>
        <p:spPr>
          <a:xfrm>
            <a:off x="1266330" y="2719196"/>
            <a:ext cx="10773410" cy="5696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102235" indent="12700">
              <a:lnSpc>
                <a:spcPct val="99300"/>
              </a:lnSpc>
              <a:spcBef>
                <a:spcPts val="100"/>
              </a:spcBef>
              <a:defRPr sz="2100">
                <a:solidFill>
                  <a:srgbClr val="FFFFFF"/>
                </a:solidFill>
                <a:latin typeface="+mn-lt"/>
                <a:ea typeface="+mn-ea"/>
                <a:cs typeface="+mn-cs"/>
                <a:sym typeface="Helvetica"/>
              </a:defRPr>
            </a:pPr>
            <a:r>
              <a:t>Anatomic</a:t>
            </a:r>
            <a:r>
              <a:rPr spc="-15"/>
              <a:t> </a:t>
            </a:r>
            <a:r>
              <a:t>Pictures</a:t>
            </a:r>
            <a:r>
              <a:rPr spc="-10"/>
              <a:t> </a:t>
            </a:r>
            <a:r>
              <a:t>was</a:t>
            </a:r>
            <a:r>
              <a:rPr spc="-10"/>
              <a:t> </a:t>
            </a:r>
            <a:r>
              <a:t>launched</a:t>
            </a:r>
            <a:r>
              <a:rPr spc="-5"/>
              <a:t> </a:t>
            </a:r>
            <a:r>
              <a:t>in</a:t>
            </a:r>
            <a:r>
              <a:rPr spc="-20"/>
              <a:t> </a:t>
            </a:r>
            <a:r>
              <a:t>the</a:t>
            </a:r>
            <a:r>
              <a:rPr spc="-15"/>
              <a:t> </a:t>
            </a:r>
            <a:r>
              <a:t>fall</a:t>
            </a:r>
            <a:r>
              <a:rPr spc="-15"/>
              <a:t> </a:t>
            </a:r>
            <a:r>
              <a:t>of</a:t>
            </a:r>
            <a:r>
              <a:rPr spc="-10"/>
              <a:t> </a:t>
            </a:r>
            <a:r>
              <a:t>2022.</a:t>
            </a:r>
            <a:r>
              <a:rPr spc="-10"/>
              <a:t> </a:t>
            </a:r>
            <a:r>
              <a:t>After</a:t>
            </a:r>
            <a:r>
              <a:rPr spc="-10"/>
              <a:t> </a:t>
            </a:r>
            <a:r>
              <a:t>the</a:t>
            </a:r>
            <a:r>
              <a:rPr spc="-10"/>
              <a:t> </a:t>
            </a:r>
            <a:r>
              <a:t>incredible</a:t>
            </a:r>
            <a:r>
              <a:rPr spc="-15"/>
              <a:t> </a:t>
            </a:r>
            <a:r>
              <a:t>success</a:t>
            </a:r>
            <a:r>
              <a:rPr spc="-10"/>
              <a:t> </a:t>
            </a:r>
            <a:r>
              <a:t>of</a:t>
            </a:r>
            <a:r>
              <a:rPr spc="-5"/>
              <a:t> </a:t>
            </a:r>
            <a:r>
              <a:rPr spc="-10"/>
              <a:t>Chris </a:t>
            </a:r>
            <a:r>
              <a:t>and</a:t>
            </a:r>
            <a:r>
              <a:rPr spc="-10"/>
              <a:t> </a:t>
            </a:r>
            <a:r>
              <a:t>Andrew’s</a:t>
            </a:r>
            <a:r>
              <a:rPr spc="-10"/>
              <a:t> </a:t>
            </a:r>
            <a:r>
              <a:t>first</a:t>
            </a:r>
            <a:r>
              <a:rPr spc="-10"/>
              <a:t> </a:t>
            </a:r>
            <a:r>
              <a:t>outing</a:t>
            </a:r>
            <a:r>
              <a:rPr spc="-20"/>
              <a:t> </a:t>
            </a:r>
            <a:r>
              <a:t>together</a:t>
            </a:r>
            <a:r>
              <a:rPr spc="-15"/>
              <a:t> </a:t>
            </a:r>
            <a:r>
              <a:t>(The</a:t>
            </a:r>
            <a:r>
              <a:rPr spc="-15"/>
              <a:t> </a:t>
            </a:r>
            <a:r>
              <a:t>716TH)</a:t>
            </a:r>
            <a:r>
              <a:rPr spc="-10"/>
              <a:t> </a:t>
            </a:r>
            <a:r>
              <a:t>-</a:t>
            </a:r>
            <a:r>
              <a:rPr spc="-15"/>
              <a:t> </a:t>
            </a:r>
            <a:r>
              <a:t>they</a:t>
            </a:r>
            <a:r>
              <a:rPr spc="-10"/>
              <a:t> </a:t>
            </a:r>
            <a:r>
              <a:t>decided</a:t>
            </a:r>
            <a:r>
              <a:rPr spc="-10"/>
              <a:t> </a:t>
            </a:r>
            <a:r>
              <a:t>SCENT</a:t>
            </a:r>
            <a:r>
              <a:rPr spc="-20"/>
              <a:t> </a:t>
            </a:r>
            <a:r>
              <a:t>would</a:t>
            </a:r>
            <a:r>
              <a:rPr spc="-10"/>
              <a:t> </a:t>
            </a:r>
            <a:r>
              <a:t>be</a:t>
            </a:r>
            <a:r>
              <a:rPr spc="-15"/>
              <a:t> </a:t>
            </a:r>
            <a:r>
              <a:t>their</a:t>
            </a:r>
            <a:r>
              <a:rPr spc="-10"/>
              <a:t> </a:t>
            </a:r>
            <a:r>
              <a:rPr spc="-20"/>
              <a:t>next </a:t>
            </a:r>
            <a:r>
              <a:t>project</a:t>
            </a:r>
            <a:r>
              <a:rPr spc="-15"/>
              <a:t> </a:t>
            </a:r>
            <a:r>
              <a:t>together.</a:t>
            </a:r>
            <a:r>
              <a:rPr spc="-15"/>
              <a:t> </a:t>
            </a:r>
            <a:r>
              <a:t>Considering</a:t>
            </a:r>
            <a:r>
              <a:rPr spc="-20"/>
              <a:t> </a:t>
            </a:r>
            <a:r>
              <a:t>the</a:t>
            </a:r>
            <a:r>
              <a:rPr spc="-20"/>
              <a:t> </a:t>
            </a:r>
            <a:r>
              <a:t>current</a:t>
            </a:r>
            <a:r>
              <a:rPr spc="-15"/>
              <a:t> </a:t>
            </a:r>
            <a:r>
              <a:t>state</a:t>
            </a:r>
            <a:r>
              <a:rPr spc="-15"/>
              <a:t> </a:t>
            </a:r>
            <a:r>
              <a:t>of</a:t>
            </a:r>
            <a:r>
              <a:rPr spc="-15"/>
              <a:t> </a:t>
            </a:r>
            <a:r>
              <a:t>the</a:t>
            </a:r>
            <a:r>
              <a:rPr spc="-15"/>
              <a:t> </a:t>
            </a:r>
            <a:r>
              <a:t>industry</a:t>
            </a:r>
            <a:r>
              <a:rPr spc="-15"/>
              <a:t> </a:t>
            </a:r>
            <a:r>
              <a:t>&amp;</a:t>
            </a:r>
            <a:r>
              <a:rPr spc="-15"/>
              <a:t> </a:t>
            </a:r>
            <a:r>
              <a:t>it’s</a:t>
            </a:r>
            <a:r>
              <a:rPr spc="-10"/>
              <a:t> </a:t>
            </a:r>
            <a:r>
              <a:t>aversion</a:t>
            </a:r>
            <a:r>
              <a:rPr spc="-25"/>
              <a:t> </a:t>
            </a:r>
            <a:r>
              <a:t>to</a:t>
            </a:r>
            <a:r>
              <a:rPr spc="-20"/>
              <a:t> </a:t>
            </a:r>
            <a:r>
              <a:rPr spc="-10"/>
              <a:t>producing </a:t>
            </a:r>
            <a:r>
              <a:t>original</a:t>
            </a:r>
            <a:r>
              <a:rPr spc="-30"/>
              <a:t> </a:t>
            </a:r>
            <a:r>
              <a:t>content</a:t>
            </a:r>
            <a:r>
              <a:rPr spc="-20"/>
              <a:t> </a:t>
            </a:r>
            <a:r>
              <a:t>(an</a:t>
            </a:r>
            <a:r>
              <a:rPr spc="-25"/>
              <a:t> </a:t>
            </a:r>
            <a:r>
              <a:t>idea</a:t>
            </a:r>
            <a:r>
              <a:rPr spc="-25"/>
              <a:t> </a:t>
            </a:r>
            <a:r>
              <a:t>that</a:t>
            </a:r>
            <a:r>
              <a:rPr spc="-20"/>
              <a:t> </a:t>
            </a:r>
            <a:r>
              <a:t>drove</a:t>
            </a:r>
            <a:r>
              <a:rPr spc="-25"/>
              <a:t> </a:t>
            </a:r>
            <a:r>
              <a:t>the</a:t>
            </a:r>
            <a:r>
              <a:rPr spc="-30"/>
              <a:t> </a:t>
            </a:r>
            <a:r>
              <a:t>innovation</a:t>
            </a:r>
            <a:r>
              <a:rPr spc="-25"/>
              <a:t> </a:t>
            </a:r>
            <a:r>
              <a:t>and</a:t>
            </a:r>
            <a:r>
              <a:rPr spc="-15"/>
              <a:t> </a:t>
            </a:r>
            <a:r>
              <a:t>storytelling</a:t>
            </a:r>
            <a:r>
              <a:rPr spc="-30"/>
              <a:t> </a:t>
            </a:r>
            <a:r>
              <a:t>of</a:t>
            </a:r>
            <a:r>
              <a:rPr spc="-15"/>
              <a:t> </a:t>
            </a:r>
            <a:r>
              <a:t>the</a:t>
            </a:r>
            <a:r>
              <a:rPr spc="-25"/>
              <a:t> </a:t>
            </a:r>
            <a:r>
              <a:t>1980s</a:t>
            </a:r>
            <a:r>
              <a:rPr spc="-20"/>
              <a:t> </a:t>
            </a:r>
            <a:r>
              <a:t>and</a:t>
            </a:r>
            <a:r>
              <a:rPr spc="-15"/>
              <a:t> </a:t>
            </a:r>
            <a:r>
              <a:t>90s)</a:t>
            </a:r>
            <a:r>
              <a:rPr spc="-5"/>
              <a:t> </a:t>
            </a:r>
            <a:r>
              <a:rPr spc="-50"/>
              <a:t>- </a:t>
            </a:r>
            <a:r>
              <a:t>they</a:t>
            </a:r>
            <a:r>
              <a:rPr spc="-10"/>
              <a:t> </a:t>
            </a:r>
            <a:r>
              <a:t>felt</a:t>
            </a:r>
            <a:r>
              <a:rPr spc="-10"/>
              <a:t> </a:t>
            </a:r>
            <a:r>
              <a:t>the</a:t>
            </a:r>
            <a:r>
              <a:rPr spc="-10"/>
              <a:t> </a:t>
            </a:r>
            <a:r>
              <a:t>‘logical</a:t>
            </a:r>
            <a:r>
              <a:rPr spc="-15"/>
              <a:t> </a:t>
            </a:r>
            <a:r>
              <a:t>step’</a:t>
            </a:r>
            <a:r>
              <a:rPr spc="-5"/>
              <a:t> </a:t>
            </a:r>
            <a:r>
              <a:t>was</a:t>
            </a:r>
            <a:r>
              <a:rPr spc="-5"/>
              <a:t> </a:t>
            </a:r>
            <a:r>
              <a:t>to</a:t>
            </a:r>
            <a:r>
              <a:rPr spc="-20"/>
              <a:t> </a:t>
            </a:r>
            <a:r>
              <a:t>form</a:t>
            </a:r>
            <a:r>
              <a:rPr spc="-10"/>
              <a:t> </a:t>
            </a:r>
            <a:r>
              <a:t>a</a:t>
            </a:r>
            <a:r>
              <a:rPr spc="-10"/>
              <a:t> </a:t>
            </a:r>
            <a:r>
              <a:t>production</a:t>
            </a:r>
            <a:r>
              <a:rPr spc="-15"/>
              <a:t> </a:t>
            </a:r>
            <a:r>
              <a:rPr spc="-10"/>
              <a:t>company.</a:t>
            </a:r>
          </a:p>
          <a:p>
            <a:pPr>
              <a:defRPr sz="2100">
                <a:latin typeface="+mn-lt"/>
                <a:ea typeface="+mn-ea"/>
                <a:cs typeface="+mn-cs"/>
                <a:sym typeface="Helvetica"/>
              </a:defRPr>
            </a:pPr>
            <a:endParaRPr spc="-10"/>
          </a:p>
          <a:p>
            <a:pPr marR="5080" indent="12700">
              <a:defRPr sz="2100">
                <a:solidFill>
                  <a:srgbClr val="FFFFFF"/>
                </a:solidFill>
                <a:latin typeface="+mn-lt"/>
                <a:ea typeface="+mn-ea"/>
                <a:cs typeface="+mn-cs"/>
                <a:sym typeface="Helvetica"/>
              </a:defRPr>
            </a:pPr>
            <a:r>
              <a:t>Having</a:t>
            </a:r>
            <a:r>
              <a:rPr spc="-20"/>
              <a:t> </a:t>
            </a:r>
            <a:r>
              <a:t>worked</a:t>
            </a:r>
            <a:r>
              <a:rPr spc="-10"/>
              <a:t> </a:t>
            </a:r>
            <a:r>
              <a:t>with</a:t>
            </a:r>
            <a:r>
              <a:rPr spc="-15"/>
              <a:t> </a:t>
            </a:r>
            <a:r>
              <a:t>Andrew</a:t>
            </a:r>
            <a:r>
              <a:rPr spc="-5"/>
              <a:t> </a:t>
            </a:r>
            <a:r>
              <a:t>since</a:t>
            </a:r>
            <a:r>
              <a:rPr spc="-10"/>
              <a:t> </a:t>
            </a:r>
            <a:r>
              <a:t>USC</a:t>
            </a:r>
            <a:r>
              <a:rPr spc="-15"/>
              <a:t> </a:t>
            </a:r>
            <a:r>
              <a:t>(with</a:t>
            </a:r>
            <a:r>
              <a:rPr spc="-15"/>
              <a:t> </a:t>
            </a:r>
            <a:r>
              <a:t>thirty</a:t>
            </a:r>
            <a:r>
              <a:rPr spc="-10"/>
              <a:t> </a:t>
            </a:r>
            <a:r>
              <a:t>plus</a:t>
            </a:r>
            <a:r>
              <a:rPr spc="-5"/>
              <a:t> </a:t>
            </a:r>
            <a:r>
              <a:t>years</a:t>
            </a:r>
            <a:r>
              <a:rPr spc="-10"/>
              <a:t> </a:t>
            </a:r>
            <a:r>
              <a:t>of</a:t>
            </a:r>
            <a:r>
              <a:rPr spc="-5"/>
              <a:t> </a:t>
            </a:r>
            <a:r>
              <a:t>experience</a:t>
            </a:r>
            <a:r>
              <a:rPr spc="-15"/>
              <a:t> </a:t>
            </a:r>
            <a:r>
              <a:t>from</a:t>
            </a:r>
            <a:r>
              <a:rPr spc="-10"/>
              <a:t> </a:t>
            </a:r>
            <a:r>
              <a:rPr spc="-20"/>
              <a:t>pre- </a:t>
            </a:r>
            <a:r>
              <a:t>production,</a:t>
            </a:r>
            <a:r>
              <a:rPr spc="-25"/>
              <a:t> </a:t>
            </a:r>
            <a:r>
              <a:t>post</a:t>
            </a:r>
            <a:r>
              <a:rPr spc="-15"/>
              <a:t> </a:t>
            </a:r>
            <a:r>
              <a:t>and</a:t>
            </a:r>
            <a:r>
              <a:rPr spc="-10"/>
              <a:t> </a:t>
            </a:r>
            <a:r>
              <a:t>VFX),</a:t>
            </a:r>
            <a:r>
              <a:rPr spc="-15"/>
              <a:t> </a:t>
            </a:r>
            <a:r>
              <a:rPr u="sng">
                <a:uFill>
                  <a:solidFill>
                    <a:srgbClr val="FFFFFF"/>
                  </a:solidFill>
                </a:uFill>
              </a:rPr>
              <a:t>Jon</a:t>
            </a:r>
            <a:r>
              <a:rPr u="sng" spc="-20">
                <a:uFill>
                  <a:solidFill>
                    <a:srgbClr val="FFFFFF"/>
                  </a:solidFill>
                </a:uFill>
              </a:rPr>
              <a:t> </a:t>
            </a:r>
            <a:r>
              <a:rPr u="sng">
                <a:uFill>
                  <a:solidFill>
                    <a:srgbClr val="FFFFFF"/>
                  </a:solidFill>
                </a:uFill>
              </a:rPr>
              <a:t>Alvord</a:t>
            </a:r>
            <a:r>
              <a:rPr spc="-10"/>
              <a:t> </a:t>
            </a:r>
            <a:r>
              <a:t>was</a:t>
            </a:r>
            <a:r>
              <a:rPr spc="-15"/>
              <a:t> </a:t>
            </a:r>
            <a:r>
              <a:t>brought</a:t>
            </a:r>
            <a:r>
              <a:rPr spc="-10"/>
              <a:t> </a:t>
            </a:r>
            <a:r>
              <a:t>on</a:t>
            </a:r>
            <a:r>
              <a:rPr spc="-25"/>
              <a:t> </a:t>
            </a:r>
            <a:r>
              <a:t>board</a:t>
            </a:r>
            <a:r>
              <a:rPr spc="-10"/>
              <a:t> </a:t>
            </a:r>
            <a:r>
              <a:t>as</a:t>
            </a:r>
            <a:r>
              <a:rPr spc="-15"/>
              <a:t> </a:t>
            </a:r>
            <a:r>
              <a:t>a</a:t>
            </a:r>
            <a:r>
              <a:rPr spc="-15"/>
              <a:t> </a:t>
            </a:r>
            <a:r>
              <a:t>partner.</a:t>
            </a:r>
            <a:r>
              <a:rPr spc="-15"/>
              <a:t> </a:t>
            </a:r>
            <a:r>
              <a:t>Focused</a:t>
            </a:r>
            <a:r>
              <a:rPr spc="-10"/>
              <a:t> </a:t>
            </a:r>
            <a:r>
              <a:rPr spc="-25"/>
              <a:t>on </a:t>
            </a:r>
            <a:r>
              <a:t>creating</a:t>
            </a:r>
            <a:r>
              <a:rPr spc="-25"/>
              <a:t> </a:t>
            </a:r>
            <a:r>
              <a:t>original</a:t>
            </a:r>
            <a:r>
              <a:rPr spc="-20"/>
              <a:t> </a:t>
            </a:r>
            <a:r>
              <a:t>content,</a:t>
            </a:r>
            <a:r>
              <a:rPr spc="-15"/>
              <a:t> </a:t>
            </a:r>
            <a:r>
              <a:t>streamlined</a:t>
            </a:r>
            <a:r>
              <a:rPr spc="-10"/>
              <a:t> </a:t>
            </a:r>
            <a:r>
              <a:t>productions</a:t>
            </a:r>
            <a:r>
              <a:rPr spc="-15"/>
              <a:t> </a:t>
            </a:r>
            <a:r>
              <a:t>(at</a:t>
            </a:r>
            <a:r>
              <a:rPr spc="-10"/>
              <a:t> </a:t>
            </a:r>
            <a:r>
              <a:t>budgets</a:t>
            </a:r>
            <a:r>
              <a:rPr spc="-15"/>
              <a:t> </a:t>
            </a:r>
            <a:r>
              <a:t>well</a:t>
            </a:r>
            <a:r>
              <a:rPr spc="-20"/>
              <a:t> </a:t>
            </a:r>
            <a:r>
              <a:t>under</a:t>
            </a:r>
            <a:r>
              <a:rPr spc="-10"/>
              <a:t> industry </a:t>
            </a:r>
            <a:r>
              <a:t>standards),</a:t>
            </a:r>
            <a:r>
              <a:rPr spc="-25"/>
              <a:t> </a:t>
            </a:r>
            <a:r>
              <a:t>treating</a:t>
            </a:r>
            <a:r>
              <a:rPr spc="-20"/>
              <a:t> </a:t>
            </a:r>
            <a:r>
              <a:t>employees</a:t>
            </a:r>
            <a:r>
              <a:rPr spc="-10"/>
              <a:t> </a:t>
            </a:r>
            <a:r>
              <a:t>with</a:t>
            </a:r>
            <a:r>
              <a:rPr spc="-20"/>
              <a:t> </a:t>
            </a:r>
            <a:r>
              <a:t>dignity</a:t>
            </a:r>
            <a:r>
              <a:rPr spc="-10"/>
              <a:t> </a:t>
            </a:r>
            <a:r>
              <a:t>and</a:t>
            </a:r>
            <a:r>
              <a:rPr spc="-10"/>
              <a:t> </a:t>
            </a:r>
            <a:r>
              <a:t>respect,</a:t>
            </a:r>
            <a:r>
              <a:rPr spc="-15"/>
              <a:t> </a:t>
            </a:r>
            <a:r>
              <a:t>open</a:t>
            </a:r>
            <a:r>
              <a:rPr spc="-20"/>
              <a:t> </a:t>
            </a:r>
            <a:r>
              <a:t>to</a:t>
            </a:r>
            <a:r>
              <a:rPr spc="-20"/>
              <a:t> </a:t>
            </a:r>
            <a:r>
              <a:t>new</a:t>
            </a:r>
            <a:r>
              <a:rPr spc="-5"/>
              <a:t> </a:t>
            </a:r>
            <a:r>
              <a:t>ideas,</a:t>
            </a:r>
            <a:r>
              <a:rPr spc="-10"/>
              <a:t> </a:t>
            </a:r>
            <a:r>
              <a:t>risk</a:t>
            </a:r>
            <a:r>
              <a:rPr spc="-10"/>
              <a:t> </a:t>
            </a:r>
            <a:r>
              <a:t>taking</a:t>
            </a:r>
            <a:r>
              <a:rPr spc="-20"/>
              <a:t> </a:t>
            </a:r>
            <a:r>
              <a:rPr spc="-25"/>
              <a:t>and </a:t>
            </a:r>
            <a:r>
              <a:t>supporting</a:t>
            </a:r>
            <a:r>
              <a:rPr spc="-30"/>
              <a:t> </a:t>
            </a:r>
            <a:r>
              <a:t>creative</a:t>
            </a:r>
            <a:r>
              <a:rPr spc="-15"/>
              <a:t> </a:t>
            </a:r>
            <a:r>
              <a:t>vision</a:t>
            </a:r>
            <a:r>
              <a:rPr spc="-15"/>
              <a:t> </a:t>
            </a:r>
            <a:r>
              <a:t>-</a:t>
            </a:r>
            <a:r>
              <a:rPr spc="-15"/>
              <a:t> </a:t>
            </a:r>
            <a:r>
              <a:t>Anatomic</a:t>
            </a:r>
            <a:r>
              <a:rPr spc="-15"/>
              <a:t> </a:t>
            </a:r>
            <a:r>
              <a:t>Pictures</a:t>
            </a:r>
            <a:r>
              <a:rPr spc="-10"/>
              <a:t> </a:t>
            </a:r>
            <a:r>
              <a:t>aims</a:t>
            </a:r>
            <a:r>
              <a:rPr spc="-5"/>
              <a:t> </a:t>
            </a:r>
            <a:r>
              <a:t>to</a:t>
            </a:r>
            <a:r>
              <a:rPr spc="-20"/>
              <a:t> </a:t>
            </a:r>
            <a:r>
              <a:t>create</a:t>
            </a:r>
            <a:r>
              <a:rPr spc="-15"/>
              <a:t> </a:t>
            </a:r>
            <a:r>
              <a:t>a</a:t>
            </a:r>
            <a:r>
              <a:rPr spc="-10"/>
              <a:t> </a:t>
            </a:r>
            <a:r>
              <a:t>‘new’</a:t>
            </a:r>
            <a:r>
              <a:rPr spc="-10"/>
              <a:t> </a:t>
            </a:r>
            <a:r>
              <a:t>and</a:t>
            </a:r>
            <a:r>
              <a:rPr spc="-10"/>
              <a:t> </a:t>
            </a:r>
            <a:r>
              <a:t>‘better’</a:t>
            </a:r>
            <a:r>
              <a:rPr spc="-5"/>
              <a:t> </a:t>
            </a:r>
            <a:r>
              <a:rPr spc="-10"/>
              <a:t>business </a:t>
            </a:r>
            <a:r>
              <a:t>model</a:t>
            </a:r>
            <a:r>
              <a:rPr spc="-20"/>
              <a:t> </a:t>
            </a:r>
            <a:r>
              <a:t>for</a:t>
            </a:r>
            <a:r>
              <a:rPr spc="-10"/>
              <a:t> </a:t>
            </a:r>
            <a:r>
              <a:t>Film</a:t>
            </a:r>
            <a:r>
              <a:rPr spc="-15"/>
              <a:t> </a:t>
            </a:r>
            <a:r>
              <a:t>and</a:t>
            </a:r>
            <a:r>
              <a:rPr spc="-15"/>
              <a:t> </a:t>
            </a:r>
            <a:r>
              <a:t>TV</a:t>
            </a:r>
            <a:r>
              <a:rPr spc="-10"/>
              <a:t> </a:t>
            </a:r>
            <a:r>
              <a:t>development.</a:t>
            </a:r>
            <a:r>
              <a:rPr spc="-10"/>
              <a:t> </a:t>
            </a:r>
            <a:r>
              <a:t>A</a:t>
            </a:r>
            <a:r>
              <a:rPr spc="-10"/>
              <a:t> </a:t>
            </a:r>
            <a:r>
              <a:t>new</a:t>
            </a:r>
            <a:r>
              <a:rPr spc="-10"/>
              <a:t> </a:t>
            </a:r>
            <a:r>
              <a:rPr u="sng">
                <a:uFill>
                  <a:solidFill>
                    <a:srgbClr val="FFFFFF"/>
                  </a:solidFill>
                </a:uFill>
              </a:rPr>
              <a:t>brand</a:t>
            </a:r>
            <a:r>
              <a:rPr spc="-10"/>
              <a:t> </a:t>
            </a:r>
            <a:r>
              <a:t>-</a:t>
            </a:r>
            <a:r>
              <a:rPr spc="-20"/>
              <a:t> </a:t>
            </a:r>
            <a:r>
              <a:t>that</a:t>
            </a:r>
            <a:r>
              <a:rPr spc="-15"/>
              <a:t> </a:t>
            </a:r>
            <a:r>
              <a:t>will</a:t>
            </a:r>
            <a:r>
              <a:rPr spc="-20"/>
              <a:t> </a:t>
            </a:r>
            <a:r>
              <a:t>deliver</a:t>
            </a:r>
            <a:r>
              <a:rPr spc="-15"/>
              <a:t> </a:t>
            </a:r>
            <a:r>
              <a:t>fun,</a:t>
            </a:r>
            <a:r>
              <a:rPr spc="-10"/>
              <a:t> </a:t>
            </a:r>
            <a:r>
              <a:t>thrilling</a:t>
            </a:r>
            <a:r>
              <a:rPr spc="-20"/>
              <a:t> </a:t>
            </a:r>
            <a:r>
              <a:rPr spc="-50"/>
              <a:t>&amp; </a:t>
            </a:r>
            <a:r>
              <a:t>successful</a:t>
            </a:r>
            <a:r>
              <a:rPr spc="-34"/>
              <a:t> </a:t>
            </a:r>
            <a:r>
              <a:t>storytelling</a:t>
            </a:r>
            <a:r>
              <a:rPr spc="-25"/>
              <a:t> </a:t>
            </a:r>
            <a:r>
              <a:t>for</a:t>
            </a:r>
            <a:r>
              <a:rPr spc="-20"/>
              <a:t> </a:t>
            </a:r>
            <a:r>
              <a:t>decades</a:t>
            </a:r>
            <a:r>
              <a:rPr spc="-15"/>
              <a:t> </a:t>
            </a:r>
            <a:r>
              <a:t>to</a:t>
            </a:r>
            <a:r>
              <a:rPr spc="-25"/>
              <a:t> </a:t>
            </a:r>
            <a:r>
              <a:rPr spc="-20"/>
              <a:t>come.</a:t>
            </a:r>
          </a:p>
          <a:p>
            <a:pPr>
              <a:defRPr sz="2000">
                <a:latin typeface="+mn-lt"/>
                <a:ea typeface="+mn-ea"/>
                <a:cs typeface="+mn-cs"/>
                <a:sym typeface="Helvetica"/>
              </a:defRPr>
            </a:pPr>
            <a:endParaRPr spc="-20"/>
          </a:p>
          <a:p>
            <a:pPr marR="163829" indent="12700">
              <a:lnSpc>
                <a:spcPct val="100600"/>
              </a:lnSpc>
              <a:defRPr sz="2100">
                <a:solidFill>
                  <a:srgbClr val="FFFFFF"/>
                </a:solidFill>
                <a:latin typeface="+mn-lt"/>
                <a:ea typeface="+mn-ea"/>
                <a:cs typeface="+mn-cs"/>
                <a:sym typeface="Helvetica"/>
              </a:defRPr>
            </a:pPr>
            <a:r>
              <a:t>With</a:t>
            </a:r>
            <a:r>
              <a:rPr spc="-15"/>
              <a:t> </a:t>
            </a:r>
            <a:r>
              <a:t>Andrew’s</a:t>
            </a:r>
            <a:r>
              <a:rPr spc="-10"/>
              <a:t> </a:t>
            </a:r>
            <a:r>
              <a:t>library</a:t>
            </a:r>
            <a:r>
              <a:rPr spc="-10"/>
              <a:t> </a:t>
            </a:r>
            <a:r>
              <a:t>of</a:t>
            </a:r>
            <a:r>
              <a:rPr spc="-5"/>
              <a:t> </a:t>
            </a:r>
            <a:r>
              <a:t>close</a:t>
            </a:r>
            <a:r>
              <a:rPr spc="-5"/>
              <a:t> </a:t>
            </a:r>
            <a:r>
              <a:t>to</a:t>
            </a:r>
            <a:r>
              <a:rPr spc="-15"/>
              <a:t> </a:t>
            </a:r>
            <a:r>
              <a:t>20</a:t>
            </a:r>
            <a:r>
              <a:rPr spc="-15"/>
              <a:t> </a:t>
            </a:r>
            <a:r>
              <a:t>concepts,</a:t>
            </a:r>
            <a:r>
              <a:rPr spc="-5"/>
              <a:t> </a:t>
            </a:r>
            <a:r>
              <a:t>original</a:t>
            </a:r>
            <a:r>
              <a:rPr spc="-10"/>
              <a:t> </a:t>
            </a:r>
            <a:r>
              <a:t>IP</a:t>
            </a:r>
            <a:r>
              <a:rPr spc="-5"/>
              <a:t> </a:t>
            </a:r>
            <a:r>
              <a:t>and</a:t>
            </a:r>
            <a:r>
              <a:rPr spc="-5"/>
              <a:t> </a:t>
            </a:r>
            <a:r>
              <a:t>completed</a:t>
            </a:r>
            <a:r>
              <a:rPr spc="-5"/>
              <a:t> </a:t>
            </a:r>
            <a:r>
              <a:t>scripts</a:t>
            </a:r>
            <a:r>
              <a:rPr spc="-10"/>
              <a:t> </a:t>
            </a:r>
            <a:r>
              <a:t>-</a:t>
            </a:r>
            <a:r>
              <a:rPr spc="-15"/>
              <a:t> </a:t>
            </a:r>
            <a:r>
              <a:t>and </a:t>
            </a:r>
            <a:r>
              <a:rPr spc="-25"/>
              <a:t>the </a:t>
            </a:r>
            <a:r>
              <a:t>trio’s</a:t>
            </a:r>
            <a:r>
              <a:rPr spc="-25"/>
              <a:t> </a:t>
            </a:r>
            <a:r>
              <a:t>extensive</a:t>
            </a:r>
            <a:r>
              <a:rPr spc="-15"/>
              <a:t> </a:t>
            </a:r>
            <a:r>
              <a:t>industry</a:t>
            </a:r>
            <a:r>
              <a:rPr spc="-15"/>
              <a:t> </a:t>
            </a:r>
            <a:r>
              <a:t>experience</a:t>
            </a:r>
            <a:r>
              <a:rPr spc="-15"/>
              <a:t> </a:t>
            </a:r>
            <a:r>
              <a:t>and</a:t>
            </a:r>
            <a:r>
              <a:rPr spc="-15"/>
              <a:t> </a:t>
            </a:r>
            <a:r>
              <a:t>vast</a:t>
            </a:r>
            <a:r>
              <a:rPr spc="-15"/>
              <a:t> </a:t>
            </a:r>
            <a:r>
              <a:t>network</a:t>
            </a:r>
            <a:r>
              <a:rPr spc="-10"/>
              <a:t> </a:t>
            </a:r>
            <a:r>
              <a:t>of</a:t>
            </a:r>
            <a:r>
              <a:rPr spc="-15"/>
              <a:t> </a:t>
            </a:r>
            <a:r>
              <a:t>high</a:t>
            </a:r>
            <a:r>
              <a:rPr spc="-20"/>
              <a:t> </a:t>
            </a:r>
            <a:r>
              <a:t>level</a:t>
            </a:r>
            <a:r>
              <a:rPr spc="-20"/>
              <a:t> </a:t>
            </a:r>
            <a:r>
              <a:t>talent</a:t>
            </a:r>
            <a:r>
              <a:rPr spc="-15"/>
              <a:t> </a:t>
            </a:r>
            <a:r>
              <a:t>-</a:t>
            </a:r>
            <a:r>
              <a:rPr spc="-20"/>
              <a:t> </a:t>
            </a:r>
            <a:r>
              <a:rPr spc="-10"/>
              <a:t>Anatomic </a:t>
            </a:r>
            <a:r>
              <a:t>Pictures</a:t>
            </a:r>
            <a:r>
              <a:rPr spc="-30"/>
              <a:t> </a:t>
            </a:r>
            <a:r>
              <a:t>aims</a:t>
            </a:r>
            <a:r>
              <a:rPr spc="-15"/>
              <a:t> </a:t>
            </a:r>
            <a:r>
              <a:t>to</a:t>
            </a:r>
            <a:r>
              <a:rPr spc="-25"/>
              <a:t> </a:t>
            </a:r>
            <a:r>
              <a:t>be</a:t>
            </a:r>
            <a:r>
              <a:rPr spc="-20"/>
              <a:t> </a:t>
            </a:r>
            <a:r>
              <a:t>a</a:t>
            </a:r>
            <a:r>
              <a:rPr spc="-20"/>
              <a:t> </a:t>
            </a:r>
            <a:r>
              <a:t>fully</a:t>
            </a:r>
            <a:r>
              <a:rPr spc="-15"/>
              <a:t> </a:t>
            </a:r>
            <a:r>
              <a:t>functional</a:t>
            </a:r>
            <a:r>
              <a:rPr spc="-25"/>
              <a:t> </a:t>
            </a:r>
            <a:r>
              <a:t>production &amp; development</a:t>
            </a:r>
            <a:r>
              <a:rPr spc="-15"/>
              <a:t> </a:t>
            </a:r>
            <a:r>
              <a:rPr spc="-10"/>
              <a:t>company </a:t>
            </a:r>
            <a:r>
              <a:t>within</a:t>
            </a:r>
            <a:r>
              <a:rPr spc="-25"/>
              <a:t> </a:t>
            </a:r>
            <a:r>
              <a:t>three</a:t>
            </a:r>
            <a:r>
              <a:rPr spc="-10"/>
              <a:t> years.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ld-export-d7d0c644-05312023.jpg" descr="ld-export-d7d0c644-05312023.jpg"/>
          <p:cNvPicPr>
            <a:picLocks/>
          </p:cNvPicPr>
          <p:nvPr/>
        </p:nvPicPr>
        <p:blipFill>
          <a:blip r:embed="rId2"/>
          <a:stretch>
            <a:fillRect/>
          </a:stretch>
        </p:blipFill>
        <p:spPr>
          <a:xfrm>
            <a:off x="-1898224" y="-43814"/>
            <a:ext cx="17512448" cy="9841228"/>
          </a:xfrm>
          <a:prstGeom prst="rect">
            <a:avLst/>
          </a:prstGeom>
        </p:spPr>
      </p:pic>
      <p:pic>
        <p:nvPicPr>
          <p:cNvPr id="214" name="object 3" descr="object 3"/>
          <p:cNvPicPr>
            <a:picLocks noChangeAspect="1"/>
          </p:cNvPicPr>
          <p:nvPr/>
        </p:nvPicPr>
        <p:blipFill>
          <a:blip r:embed="rId3"/>
          <a:stretch>
            <a:fillRect/>
          </a:stretch>
        </p:blipFill>
        <p:spPr>
          <a:xfrm>
            <a:off x="5223417" y="8313057"/>
            <a:ext cx="2795033" cy="849086"/>
          </a:xfrm>
          <a:prstGeom prst="rect">
            <a:avLst/>
          </a:prstGeom>
          <a:ln w="12700">
            <a:miter lim="400000"/>
          </a:ln>
        </p:spPr>
      </p:pic>
      <p:sp>
        <p:nvSpPr>
          <p:cNvPr id="215" name="object 5"/>
          <p:cNvSpPr txBox="1"/>
          <p:nvPr/>
        </p:nvSpPr>
        <p:spPr>
          <a:xfrm>
            <a:off x="632699" y="3154969"/>
            <a:ext cx="1245060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064" algn="ctr">
              <a:lnSpc>
                <a:spcPts val="1900"/>
              </a:lnSpc>
              <a:spcBef>
                <a:spcPts val="100"/>
              </a:spcBef>
              <a:defRPr sz="2400" spc="119" baseline="-8333">
                <a:solidFill>
                  <a:srgbClr val="FFFFFF"/>
                </a:solidFill>
                <a:effectLst>
                  <a:outerShdw blurRad="50800" dist="38100" dir="18900000" rotWithShape="0">
                    <a:srgbClr val="000000"/>
                  </a:outerShdw>
                </a:effectLst>
                <a:latin typeface="Cochin"/>
                <a:ea typeface="Cochin"/>
                <a:cs typeface="Cochin"/>
                <a:sym typeface="Cochin"/>
              </a:defRPr>
            </a:lvl1pPr>
          </a:lstStyle>
          <a:p>
            <a:r>
              <a:t>IF YOU’RE LOST IN THE WOODS AND ALL ALONE…</a:t>
            </a:r>
          </a:p>
        </p:txBody>
      </p:sp>
      <p:sp>
        <p:nvSpPr>
          <p:cNvPr id="216" name="WOULD ANYONE HEAR YOU SCREAM?"/>
          <p:cNvSpPr txBox="1"/>
          <p:nvPr/>
        </p:nvSpPr>
        <p:spPr>
          <a:xfrm>
            <a:off x="3198177" y="3465830"/>
            <a:ext cx="6608446" cy="38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5080" indent="12064" algn="ctr">
              <a:lnSpc>
                <a:spcPts val="1900"/>
              </a:lnSpc>
              <a:spcBef>
                <a:spcPts val="100"/>
              </a:spcBef>
              <a:defRPr sz="2400" spc="119" baseline="-8333">
                <a:solidFill>
                  <a:srgbClr val="FFFFFF"/>
                </a:solidFill>
                <a:effectLst>
                  <a:outerShdw blurRad="50800" dist="38100" dir="18900000" rotWithShape="0">
                    <a:srgbClr val="000000"/>
                  </a:outerShdw>
                </a:effectLst>
                <a:latin typeface="Cochin"/>
                <a:ea typeface="Cochin"/>
                <a:cs typeface="Cochin"/>
                <a:sym typeface="Cochin"/>
              </a:defRPr>
            </a:lvl1pPr>
          </a:lstStyle>
          <a:p>
            <a:r>
              <a:t>WOULD ANYONE HEAR YOU SCREAM?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COVER-PAGE.jpg" descr="COVER-PAGE.jpg"/>
          <p:cNvPicPr>
            <a:picLocks noChangeAspect="1"/>
          </p:cNvPicPr>
          <p:nvPr/>
        </p:nvPicPr>
        <p:blipFill>
          <a:blip r:embed="rId2"/>
          <a:srcRect t="45906" r="25873" b="37674"/>
          <a:stretch>
            <a:fillRect/>
          </a:stretch>
        </p:blipFill>
        <p:spPr>
          <a:xfrm flipH="1">
            <a:off x="1791978" y="4370951"/>
            <a:ext cx="3933407" cy="770399"/>
          </a:xfrm>
          <a:prstGeom prst="rect">
            <a:avLst/>
          </a:prstGeom>
          <a:ln w="12700">
            <a:miter lim="400000"/>
          </a:ln>
        </p:spPr>
      </p:pic>
      <p:pic>
        <p:nvPicPr>
          <p:cNvPr id="100" name="CWWC 2016 Challenge #7.jpg" descr="CWWC 2016 Challenge #7.jpg"/>
          <p:cNvPicPr>
            <a:picLocks noChangeAspect="1"/>
          </p:cNvPicPr>
          <p:nvPr/>
        </p:nvPicPr>
        <p:blipFill>
          <a:blip r:embed="rId3"/>
          <a:stretch>
            <a:fillRect/>
          </a:stretch>
        </p:blipFill>
        <p:spPr>
          <a:xfrm>
            <a:off x="3139701" y="5827902"/>
            <a:ext cx="2598801" cy="1495340"/>
          </a:xfrm>
          <a:prstGeom prst="rect">
            <a:avLst/>
          </a:prstGeom>
          <a:ln w="12700">
            <a:miter lim="400000"/>
          </a:ln>
        </p:spPr>
      </p:pic>
      <p:pic>
        <p:nvPicPr>
          <p:cNvPr id="101" name="Let's Talk About Death Katie Kazoo.jpg" descr="Let's Talk About Death Katie Kazoo.jpg"/>
          <p:cNvPicPr>
            <a:picLocks noChangeAspect="1"/>
          </p:cNvPicPr>
          <p:nvPr/>
        </p:nvPicPr>
        <p:blipFill>
          <a:blip r:embed="rId4"/>
          <a:stretch>
            <a:fillRect/>
          </a:stretch>
        </p:blipFill>
        <p:spPr>
          <a:xfrm flipH="1">
            <a:off x="1263117" y="5827902"/>
            <a:ext cx="1812272" cy="1080535"/>
          </a:xfrm>
          <a:prstGeom prst="rect">
            <a:avLst/>
          </a:prstGeom>
          <a:ln w="12700">
            <a:miter lim="400000"/>
          </a:ln>
        </p:spPr>
      </p:pic>
      <p:pic>
        <p:nvPicPr>
          <p:cNvPr id="102" name="EcoLog harvester.jpg" descr="EcoLog harvester.jpg"/>
          <p:cNvPicPr>
            <a:picLocks noChangeAspect="1"/>
          </p:cNvPicPr>
          <p:nvPr/>
        </p:nvPicPr>
        <p:blipFill>
          <a:blip r:embed="rId5"/>
          <a:srcRect l="8451"/>
          <a:stretch>
            <a:fillRect/>
          </a:stretch>
        </p:blipFill>
        <p:spPr>
          <a:xfrm>
            <a:off x="1949134" y="1322136"/>
            <a:ext cx="4914317" cy="2362100"/>
          </a:xfrm>
          <a:prstGeom prst="rect">
            <a:avLst/>
          </a:prstGeom>
          <a:ln w="12700">
            <a:miter lim="400000"/>
          </a:ln>
        </p:spPr>
      </p:pic>
      <p:pic>
        <p:nvPicPr>
          <p:cNvPr id="103" name="Wren3 copy.jpg" descr="Wren3 copy.jpg"/>
          <p:cNvPicPr>
            <a:picLocks noChangeAspect="1"/>
          </p:cNvPicPr>
          <p:nvPr/>
        </p:nvPicPr>
        <p:blipFill>
          <a:blip r:embed="rId6"/>
          <a:srcRect l="13111" r="21335" b="16586"/>
          <a:stretch>
            <a:fillRect/>
          </a:stretch>
        </p:blipFill>
        <p:spPr>
          <a:xfrm>
            <a:off x="7097491" y="538349"/>
            <a:ext cx="4730461" cy="5098824"/>
          </a:xfrm>
          <a:prstGeom prst="rect">
            <a:avLst/>
          </a:prstGeom>
          <a:ln w="12700">
            <a:miter lim="400000"/>
          </a:ln>
        </p:spPr>
      </p:pic>
      <p:pic>
        <p:nvPicPr>
          <p:cNvPr id="104" name="Scent-Monster2.jpg" descr="Scent-Monster2.jpg"/>
          <p:cNvPicPr>
            <a:picLocks noChangeAspect="1"/>
          </p:cNvPicPr>
          <p:nvPr/>
        </p:nvPicPr>
        <p:blipFill>
          <a:blip r:embed="rId7"/>
          <a:stretch>
            <a:fillRect/>
          </a:stretch>
        </p:blipFill>
        <p:spPr>
          <a:xfrm>
            <a:off x="5802814" y="5827902"/>
            <a:ext cx="6217467" cy="2086513"/>
          </a:xfrm>
          <a:prstGeom prst="rect">
            <a:avLst/>
          </a:prstGeom>
          <a:ln w="12700">
            <a:miter lim="400000"/>
          </a:ln>
        </p:spPr>
      </p:pic>
      <p:pic>
        <p:nvPicPr>
          <p:cNvPr id="105" name="SCENT_TITLE.png" descr="SCENT_TITLE.png"/>
          <p:cNvPicPr>
            <a:picLocks noChangeAspect="1"/>
          </p:cNvPicPr>
          <p:nvPr/>
        </p:nvPicPr>
        <p:blipFill>
          <a:blip r:embed="rId8"/>
          <a:stretch>
            <a:fillRect/>
          </a:stretch>
        </p:blipFill>
        <p:spPr>
          <a:xfrm>
            <a:off x="127478" y="3729998"/>
            <a:ext cx="8557761" cy="2052415"/>
          </a:xfrm>
          <a:prstGeom prst="rect">
            <a:avLst/>
          </a:prstGeom>
          <a:ln w="12700">
            <a:miter lim="400000"/>
          </a:ln>
          <a:effectLst>
            <a:outerShdw blurRad="101600" dir="5400000" rotWithShape="0">
              <a:srgbClr val="BCBFB2">
                <a:alpha val="64299"/>
              </a:srgbClr>
            </a:outerShdw>
          </a:effectLst>
        </p:spPr>
      </p:pic>
      <p:sp>
        <p:nvSpPr>
          <p:cNvPr id="106" name="JAWS MEETS LIFE OF PIE…"/>
          <p:cNvSpPr txBox="1"/>
          <p:nvPr/>
        </p:nvSpPr>
        <p:spPr>
          <a:xfrm>
            <a:off x="-157338" y="3139929"/>
            <a:ext cx="13996810" cy="815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R="5080" indent="12064" algn="ctr">
              <a:spcBef>
                <a:spcPts val="100"/>
              </a:spcBef>
              <a:defRPr sz="2500" spc="125">
                <a:solidFill>
                  <a:srgbClr val="FFFFFF"/>
                </a:solidFill>
                <a:effectLst>
                  <a:outerShdw blurRad="50800" dist="38100" dir="18900000" rotWithShape="0">
                    <a:srgbClr val="000000"/>
                  </a:outerShdw>
                </a:effectLst>
                <a:latin typeface="Cochin"/>
                <a:ea typeface="Cochin"/>
                <a:cs typeface="Cochin"/>
                <a:sym typeface="Cochin"/>
              </a:defRPr>
            </a:pPr>
            <a:r>
              <a:t>JAWS</a:t>
            </a:r>
            <a:r>
              <a:rPr sz="2300" spc="115"/>
              <a:t> </a:t>
            </a:r>
            <a:r>
              <a:rPr sz="2000" spc="100"/>
              <a:t>MEETS </a:t>
            </a:r>
            <a:r>
              <a:t>LIFE OF PIE </a:t>
            </a:r>
          </a:p>
          <a:p>
            <a:pPr marR="5080" indent="12064" algn="ctr">
              <a:spcBef>
                <a:spcPts val="100"/>
              </a:spcBef>
              <a:defRPr sz="2500" spc="125">
                <a:solidFill>
                  <a:srgbClr val="FFFFFF"/>
                </a:solidFill>
                <a:effectLst>
                  <a:outerShdw blurRad="50800" dist="38100" dir="18900000" rotWithShape="0">
                    <a:srgbClr val="000000"/>
                  </a:outerShdw>
                </a:effectLst>
                <a:latin typeface="Cochin"/>
                <a:ea typeface="Cochin"/>
                <a:cs typeface="Cochin"/>
                <a:sym typeface="Cochin"/>
              </a:defRPr>
            </a:pPr>
            <a:r>
              <a:rPr sz="2300" spc="115"/>
              <a:t>IN THE </a:t>
            </a:r>
            <a:r>
              <a:t>MOUNTAINS OF THE PACIFIC NORTHWEST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object 430" descr="object 430"/>
          <p:cNvPicPr>
            <a:picLocks noChangeAspect="1"/>
          </p:cNvPicPr>
          <p:nvPr/>
        </p:nvPicPr>
        <p:blipFill>
          <a:blip r:embed="rId2"/>
          <a:srcRect l="25616" r="8339"/>
          <a:stretch>
            <a:fillRect/>
          </a:stretch>
        </p:blipFill>
        <p:spPr>
          <a:xfrm>
            <a:off x="7031659" y="65858"/>
            <a:ext cx="5795284" cy="3301992"/>
          </a:xfrm>
          <a:prstGeom prst="rect">
            <a:avLst/>
          </a:prstGeom>
          <a:ln w="12700">
            <a:miter lim="400000"/>
          </a:ln>
          <a:effectLst>
            <a:outerShdw blurRad="190500" dir="5400000" rotWithShape="0">
              <a:srgbClr val="BCBFB2">
                <a:alpha val="42325"/>
              </a:srgbClr>
            </a:outerShdw>
          </a:effectLst>
        </p:spPr>
      </p:pic>
      <p:pic>
        <p:nvPicPr>
          <p:cNvPr id="109" name="object 337" descr="object 337"/>
          <p:cNvPicPr>
            <a:picLocks noChangeAspect="1"/>
          </p:cNvPicPr>
          <p:nvPr/>
        </p:nvPicPr>
        <p:blipFill>
          <a:blip r:embed="rId3"/>
          <a:srcRect/>
          <a:stretch>
            <a:fillRect/>
          </a:stretch>
        </p:blipFill>
        <p:spPr>
          <a:xfrm>
            <a:off x="3538339" y="1788296"/>
            <a:ext cx="1632964" cy="1592329"/>
          </a:xfrm>
          <a:prstGeom prst="rect">
            <a:avLst/>
          </a:prstGeom>
          <a:ln w="12700">
            <a:miter lim="400000"/>
          </a:ln>
          <a:effectLst>
            <a:reflection stA="50000" endPos="40000" dir="5400000" sy="-100000" algn="bl" rotWithShape="0"/>
          </a:effectLst>
        </p:spPr>
      </p:pic>
      <p:pic>
        <p:nvPicPr>
          <p:cNvPr id="110" name="object 4" descr="object 4"/>
          <p:cNvPicPr>
            <a:picLocks noChangeAspect="1"/>
          </p:cNvPicPr>
          <p:nvPr/>
        </p:nvPicPr>
        <p:blipFill>
          <a:blip r:embed="rId4"/>
          <a:srcRect/>
          <a:stretch>
            <a:fillRect/>
          </a:stretch>
        </p:blipFill>
        <p:spPr>
          <a:xfrm>
            <a:off x="8365749" y="6997091"/>
            <a:ext cx="4619755" cy="2659219"/>
          </a:xfrm>
          <a:prstGeom prst="rect">
            <a:avLst/>
          </a:prstGeom>
          <a:ln w="12700">
            <a:miter lim="400000"/>
          </a:ln>
          <a:effectLst>
            <a:outerShdw blurRad="190500" dir="5400000" rotWithShape="0">
              <a:srgbClr val="BCBFB2">
                <a:alpha val="37671"/>
              </a:srgbClr>
            </a:outerShdw>
          </a:effectLst>
        </p:spPr>
      </p:pic>
      <p:sp>
        <p:nvSpPr>
          <p:cNvPr id="111" name="object 1159"/>
          <p:cNvSpPr txBox="1"/>
          <p:nvPr/>
        </p:nvSpPr>
        <p:spPr>
          <a:xfrm>
            <a:off x="292011" y="3729019"/>
            <a:ext cx="12420778" cy="330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just">
              <a:defRPr sz="2200">
                <a:solidFill>
                  <a:srgbClr val="FFFFFF"/>
                </a:solidFill>
                <a:latin typeface="+mn-lt"/>
                <a:ea typeface="+mn-ea"/>
                <a:cs typeface="+mn-cs"/>
                <a:sym typeface="Helvetica"/>
              </a:defRPr>
            </a:pPr>
            <a:r>
              <a:t>Set during the Fall, the film takes place in the picturesque city of Grimwood Falls. A small town whose quaint beauty is marred by “missing person” signs and a palpable sense of doom. </a:t>
            </a:r>
          </a:p>
          <a:p>
            <a:pPr algn="just">
              <a:defRPr sz="2200">
                <a:solidFill>
                  <a:srgbClr val="FFFFFF"/>
                </a:solidFill>
                <a:latin typeface="+mn-lt"/>
                <a:ea typeface="+mn-ea"/>
                <a:cs typeface="+mn-cs"/>
                <a:sym typeface="Helvetica"/>
              </a:defRPr>
            </a:pPr>
            <a:endParaRPr/>
          </a:p>
          <a:p>
            <a:pPr algn="just">
              <a:defRPr sz="2200">
                <a:solidFill>
                  <a:srgbClr val="FFFFFF"/>
                </a:solidFill>
                <a:latin typeface="+mn-lt"/>
                <a:ea typeface="+mn-ea"/>
                <a:cs typeface="+mn-cs"/>
                <a:sym typeface="Helvetica"/>
              </a:defRPr>
            </a:pPr>
            <a:r>
              <a:t>An eerie excitement fills the air as the town prepares for its Fall Harvest Festival - where giddy out-of-towners come to relish in the excitement of the town’s dubious history.</a:t>
            </a:r>
          </a:p>
          <a:p>
            <a:pPr algn="just">
              <a:defRPr sz="2200">
                <a:solidFill>
                  <a:srgbClr val="FFFFFF"/>
                </a:solidFill>
                <a:latin typeface="+mn-lt"/>
                <a:ea typeface="+mn-ea"/>
                <a:cs typeface="+mn-cs"/>
                <a:sym typeface="Helvetica"/>
              </a:defRPr>
            </a:pPr>
            <a:endParaRPr/>
          </a:p>
          <a:p>
            <a:pPr algn="just">
              <a:defRPr sz="2200">
                <a:solidFill>
                  <a:srgbClr val="FFFFFF"/>
                </a:solidFill>
                <a:latin typeface="+mn-lt"/>
                <a:ea typeface="+mn-ea"/>
                <a:cs typeface="+mn-cs"/>
                <a:sym typeface="Helvetica"/>
              </a:defRPr>
            </a:pPr>
            <a:r>
              <a:t>When a violent animal attack, leaves two locals brutally murdered just outside town, Wren (a local woman with a haunted past) is hired to assemble a small crew to track down and capture the animal ‘threat’ before the festival starts. An expedition that will send Wren’s team into a terrifying ‘fight for survival’ - when the very thing they were sent to find… Begins to hunt them.</a:t>
            </a:r>
          </a:p>
        </p:txBody>
      </p:sp>
      <p:pic>
        <p:nvPicPr>
          <p:cNvPr id="112" name="object 36" descr="object 36"/>
          <p:cNvPicPr>
            <a:picLocks noChangeAspect="1"/>
          </p:cNvPicPr>
          <p:nvPr/>
        </p:nvPicPr>
        <p:blipFill>
          <a:blip r:embed="rId5"/>
          <a:stretch>
            <a:fillRect/>
          </a:stretch>
        </p:blipFill>
        <p:spPr>
          <a:xfrm>
            <a:off x="4524970" y="7339396"/>
            <a:ext cx="3954785" cy="1974632"/>
          </a:xfrm>
          <a:prstGeom prst="rect">
            <a:avLst/>
          </a:prstGeom>
          <a:ln w="12700">
            <a:miter lim="400000"/>
          </a:ln>
          <a:effectLst>
            <a:outerShdw blurRad="190500" dir="5400000" rotWithShape="0">
              <a:srgbClr val="BCBFB2">
                <a:alpha val="18947"/>
              </a:srgbClr>
            </a:outerShdw>
          </a:effectLst>
        </p:spPr>
      </p:pic>
      <p:pic>
        <p:nvPicPr>
          <p:cNvPr id="113" name="Il transforme une forêt anglaise en bois enchanté avec des photos brumeuses et féeriques.jpg" descr="Il transforme une forêt anglaise en bois enchanté avec des photos brumeuses et féeriques.jpg"/>
          <p:cNvPicPr>
            <a:picLocks noChangeAspect="1"/>
          </p:cNvPicPr>
          <p:nvPr/>
        </p:nvPicPr>
        <p:blipFill>
          <a:blip r:embed="rId6"/>
          <a:srcRect t="25297" b="27831"/>
          <a:stretch>
            <a:fillRect/>
          </a:stretch>
        </p:blipFill>
        <p:spPr>
          <a:xfrm>
            <a:off x="268326" y="7303280"/>
            <a:ext cx="4142637" cy="1941698"/>
          </a:xfrm>
          <a:prstGeom prst="rect">
            <a:avLst/>
          </a:prstGeom>
          <a:ln w="12700">
            <a:miter lim="400000"/>
          </a:ln>
          <a:effectLst>
            <a:outerShdw blurRad="190500" dir="5400000" rotWithShape="0">
              <a:srgbClr val="BCBFB2">
                <a:alpha val="36565"/>
              </a:srgbClr>
            </a:outerShdw>
          </a:effectLst>
        </p:spPr>
      </p:pic>
      <p:pic>
        <p:nvPicPr>
          <p:cNvPr id="114" name="Picture 4" descr="Picture 4"/>
          <p:cNvPicPr>
            <a:picLocks noChangeAspect="1"/>
          </p:cNvPicPr>
          <p:nvPr/>
        </p:nvPicPr>
        <p:blipFill>
          <a:blip r:embed="rId7"/>
          <a:stretch>
            <a:fillRect/>
          </a:stretch>
        </p:blipFill>
        <p:spPr>
          <a:xfrm>
            <a:off x="5508453" y="1811684"/>
            <a:ext cx="2761457" cy="1567314"/>
          </a:xfrm>
          <a:prstGeom prst="rect">
            <a:avLst/>
          </a:prstGeom>
          <a:ln w="12700">
            <a:miter lim="400000"/>
          </a:ln>
          <a:effectLst>
            <a:outerShdw blurRad="254000" dist="127000" dir="16200000" rotWithShape="0">
              <a:srgbClr val="000000">
                <a:alpha val="70000"/>
              </a:srgbClr>
            </a:outerShdw>
          </a:effectLst>
        </p:spPr>
      </p:pic>
      <p:pic>
        <p:nvPicPr>
          <p:cNvPr id="115" name="object 122" descr="object 122"/>
          <p:cNvPicPr>
            <a:picLocks noChangeAspect="1"/>
          </p:cNvPicPr>
          <p:nvPr/>
        </p:nvPicPr>
        <p:blipFill>
          <a:blip r:embed="rId8"/>
          <a:srcRect t="3317" r="4562"/>
          <a:stretch>
            <a:fillRect/>
          </a:stretch>
        </p:blipFill>
        <p:spPr>
          <a:xfrm>
            <a:off x="439908" y="1825403"/>
            <a:ext cx="2761404" cy="1759867"/>
          </a:xfrm>
          <a:prstGeom prst="rect">
            <a:avLst/>
          </a:prstGeom>
          <a:ln w="12700">
            <a:miter lim="400000"/>
          </a:ln>
          <a:effectLst>
            <a:outerShdw blurRad="190500" dir="5400000" rotWithShape="0">
              <a:srgbClr val="BCBFB2">
                <a:alpha val="51601"/>
              </a:srgbClr>
            </a:outerShdw>
          </a:effectLst>
        </p:spPr>
      </p:pic>
      <p:pic>
        <p:nvPicPr>
          <p:cNvPr id="116" name="SCENT_TITLE.png" descr="SCENT_TITLE.png"/>
          <p:cNvPicPr>
            <a:picLocks noChangeAspect="1"/>
          </p:cNvPicPr>
          <p:nvPr/>
        </p:nvPicPr>
        <p:blipFill>
          <a:blip r:embed="rId9"/>
          <a:stretch>
            <a:fillRect/>
          </a:stretch>
        </p:blipFill>
        <p:spPr>
          <a:xfrm>
            <a:off x="191492" y="-105919"/>
            <a:ext cx="8327015" cy="1997075"/>
          </a:xfrm>
          <a:prstGeom prst="rect">
            <a:avLst/>
          </a:prstGeom>
          <a:ln w="12700">
            <a:miter lim="400000"/>
          </a:ln>
          <a:effectLst>
            <a:outerShdw blurRad="190500" dir="5400000" rotWithShape="0">
              <a:srgbClr val="BCBFB2"/>
            </a:outerShdw>
          </a:effectLst>
        </p:spPr>
      </p:pic>
      <p:sp>
        <p:nvSpPr>
          <p:cNvPr id="117" name="TextBox 430"/>
          <p:cNvSpPr txBox="1"/>
          <p:nvPr/>
        </p:nvSpPr>
        <p:spPr>
          <a:xfrm>
            <a:off x="6458011" y="828356"/>
            <a:ext cx="538460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FFFFFF"/>
                </a:solidFill>
                <a:effectLst>
                  <a:outerShdw blurRad="12700" dist="38100" dir="20820000" rotWithShape="0">
                    <a:srgbClr val="000000"/>
                  </a:outerShdw>
                </a:effectLst>
                <a:latin typeface="Cochin"/>
                <a:ea typeface="Cochin"/>
                <a:cs typeface="Cochin"/>
                <a:sym typeface="Cochin"/>
              </a:defRPr>
            </a:lvl1pPr>
          </a:lstStyle>
          <a:p>
            <a:r>
              <a:rPr dirty="0"/>
              <a:t>THE STORY &amp; ITS WORLD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descr="Picture 2"/>
          <p:cNvPicPr>
            <a:picLocks noChangeAspect="1"/>
          </p:cNvPicPr>
          <p:nvPr/>
        </p:nvPicPr>
        <p:blipFill>
          <a:blip r:embed="rId2"/>
          <a:srcRect l="29486" r="29486" b="8094"/>
          <a:stretch>
            <a:fillRect/>
          </a:stretch>
        </p:blipFill>
        <p:spPr>
          <a:xfrm>
            <a:off x="6186234" y="5241500"/>
            <a:ext cx="1344101" cy="3981993"/>
          </a:xfrm>
          <a:prstGeom prst="rect">
            <a:avLst/>
          </a:prstGeom>
          <a:ln w="12700">
            <a:miter lim="400000"/>
          </a:ln>
        </p:spPr>
      </p:pic>
      <p:pic>
        <p:nvPicPr>
          <p:cNvPr id="120" name="Picture 431" descr="Picture 431"/>
          <p:cNvPicPr>
            <a:picLocks noChangeAspect="1"/>
          </p:cNvPicPr>
          <p:nvPr/>
        </p:nvPicPr>
        <p:blipFill>
          <a:blip r:embed="rId3"/>
          <a:stretch>
            <a:fillRect/>
          </a:stretch>
        </p:blipFill>
        <p:spPr>
          <a:xfrm>
            <a:off x="97366" y="-109056"/>
            <a:ext cx="4720005" cy="1143614"/>
          </a:xfrm>
          <a:prstGeom prst="rect">
            <a:avLst/>
          </a:prstGeom>
          <a:ln w="12700">
            <a:miter lim="400000"/>
          </a:ln>
        </p:spPr>
      </p:pic>
      <p:pic>
        <p:nvPicPr>
          <p:cNvPr id="121" name="object 1149" descr="object 1149"/>
          <p:cNvPicPr>
            <a:picLocks noChangeAspect="1"/>
          </p:cNvPicPr>
          <p:nvPr/>
        </p:nvPicPr>
        <p:blipFill>
          <a:blip r:embed="rId4"/>
          <a:srcRect l="17372"/>
          <a:stretch>
            <a:fillRect/>
          </a:stretch>
        </p:blipFill>
        <p:spPr>
          <a:xfrm>
            <a:off x="1362584" y="1311483"/>
            <a:ext cx="3744475" cy="3653106"/>
          </a:xfrm>
          <a:prstGeom prst="rect">
            <a:avLst/>
          </a:prstGeom>
          <a:ln w="12700">
            <a:miter lim="400000"/>
          </a:ln>
        </p:spPr>
      </p:pic>
      <p:pic>
        <p:nvPicPr>
          <p:cNvPr id="122" name="Picture 6" descr="Picture 6"/>
          <p:cNvPicPr>
            <a:picLocks noChangeAspect="1"/>
          </p:cNvPicPr>
          <p:nvPr/>
        </p:nvPicPr>
        <p:blipFill>
          <a:blip r:embed="rId5"/>
          <a:srcRect l="26448" t="9604" r="29113"/>
          <a:stretch>
            <a:fillRect/>
          </a:stretch>
        </p:blipFill>
        <p:spPr>
          <a:xfrm>
            <a:off x="141264" y="5241500"/>
            <a:ext cx="1957524" cy="3981938"/>
          </a:xfrm>
          <a:prstGeom prst="rect">
            <a:avLst/>
          </a:prstGeom>
          <a:ln w="12700">
            <a:miter lim="400000"/>
          </a:ln>
        </p:spPr>
      </p:pic>
      <p:sp>
        <p:nvSpPr>
          <p:cNvPr id="123" name="TextBox 430"/>
          <p:cNvSpPr txBox="1"/>
          <p:nvPr/>
        </p:nvSpPr>
        <p:spPr>
          <a:xfrm>
            <a:off x="2132439" y="213831"/>
            <a:ext cx="4937760"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a:solidFill>
                  <a:srgbClr val="FFFFFF"/>
                </a:solidFill>
                <a:latin typeface="Cochin"/>
                <a:ea typeface="Cochin"/>
                <a:cs typeface="Cochin"/>
                <a:sym typeface="Cochin"/>
              </a:defRPr>
            </a:lvl1pPr>
          </a:lstStyle>
          <a:p>
            <a:r>
              <a:t>THE CHARACTERS</a:t>
            </a:r>
          </a:p>
        </p:txBody>
      </p:sp>
      <p:sp>
        <p:nvSpPr>
          <p:cNvPr id="124" name="object 1159"/>
          <p:cNvSpPr txBox="1"/>
          <p:nvPr/>
        </p:nvSpPr>
        <p:spPr>
          <a:xfrm>
            <a:off x="2283000" y="5162467"/>
            <a:ext cx="3546004" cy="414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tabLst>
                <a:tab pos="1130300" algn="l"/>
              </a:tabLst>
              <a:defRPr sz="4400" spc="-295">
                <a:solidFill>
                  <a:srgbClr val="FF0000"/>
                </a:solidFill>
                <a:effectLst>
                  <a:outerShdw blurRad="12700" dist="25400" dir="18900000" rotWithShape="0">
                    <a:srgbClr val="000000"/>
                  </a:outerShdw>
                </a:effectLst>
                <a:latin typeface="Cochin"/>
                <a:ea typeface="Cochin"/>
                <a:cs typeface="Cochin"/>
                <a:sym typeface="Cochin"/>
              </a:defRPr>
            </a:pPr>
            <a:r>
              <a:rPr dirty="0"/>
              <a:t>BEN</a:t>
            </a:r>
            <a:endParaRPr sz="2400" spc="-160" dirty="0">
              <a:solidFill>
                <a:srgbClr val="FFFFFF"/>
              </a:solidFill>
            </a:endParaRPr>
          </a:p>
          <a:p>
            <a:pPr indent="12700">
              <a:spcBef>
                <a:spcPts val="100"/>
              </a:spcBef>
              <a:tabLst>
                <a:tab pos="1130300" algn="l"/>
              </a:tabLst>
              <a:defRPr sz="2100">
                <a:solidFill>
                  <a:srgbClr val="FFFFFF"/>
                </a:solidFill>
                <a:effectLst>
                  <a:outerShdw blurRad="12700" dist="25400" dir="18900000" rotWithShape="0">
                    <a:srgbClr val="000000"/>
                  </a:outerShdw>
                </a:effectLst>
                <a:latin typeface="+mn-lt"/>
                <a:ea typeface="+mn-ea"/>
                <a:cs typeface="+mn-cs"/>
                <a:sym typeface="Helvetica"/>
              </a:defRPr>
            </a:pPr>
            <a:r>
              <a:rPr dirty="0"/>
              <a:t>An out of towner with a big heart (and a dark secret) Ben has had his share of bad luck in life. Having failed at multiple businesses in different towns, he’s come to </a:t>
            </a:r>
            <a:r>
              <a:rPr dirty="0" err="1"/>
              <a:t>Grimwood</a:t>
            </a:r>
            <a:r>
              <a:rPr dirty="0"/>
              <a:t> to try his hand in the logging industry. When tragedy befalls his worksite, Ben sets out to find redemption and justice.</a:t>
            </a:r>
          </a:p>
        </p:txBody>
      </p:sp>
      <p:sp>
        <p:nvSpPr>
          <p:cNvPr id="125" name="object 1159"/>
          <p:cNvSpPr txBox="1"/>
          <p:nvPr/>
        </p:nvSpPr>
        <p:spPr>
          <a:xfrm>
            <a:off x="7887681" y="5172407"/>
            <a:ext cx="4830843" cy="4231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tabLst>
                <a:tab pos="1130300" algn="l"/>
              </a:tabLst>
              <a:defRPr sz="4400">
                <a:solidFill>
                  <a:srgbClr val="FF0000"/>
                </a:solidFill>
                <a:latin typeface="Cochin"/>
                <a:ea typeface="Cochin"/>
                <a:cs typeface="Cochin"/>
                <a:sym typeface="Cochin"/>
              </a:defRPr>
            </a:pPr>
            <a:r>
              <a:rPr dirty="0"/>
              <a:t>MICHAELA</a:t>
            </a:r>
            <a:endParaRPr sz="2400" dirty="0">
              <a:solidFill>
                <a:srgbClr val="FFFFFF"/>
              </a:solidFill>
            </a:endParaRPr>
          </a:p>
          <a:p>
            <a:pPr defTabSz="355600">
              <a:defRPr sz="2100">
                <a:solidFill>
                  <a:srgbClr val="FFFFFF"/>
                </a:solidFill>
                <a:latin typeface="Helvetica Neue"/>
                <a:ea typeface="Helvetica Neue"/>
                <a:cs typeface="Helvetica Neue"/>
                <a:sym typeface="Helvetica Neue"/>
              </a:defRPr>
            </a:pPr>
            <a:r>
              <a:rPr dirty="0"/>
              <a:t>A spirited UC Davis student, Michaela bec</a:t>
            </a:r>
            <a:r>
              <a:rPr lang="en-US" dirty="0"/>
              <a:t>a</a:t>
            </a:r>
            <a:r>
              <a:rPr dirty="0"/>
              <a:t>me a Cryptozoologist because of Wren</a:t>
            </a:r>
            <a:r>
              <a:rPr lang="en-US" dirty="0"/>
              <a:t>, </a:t>
            </a:r>
            <a:r>
              <a:rPr dirty="0"/>
              <a:t>whom she idolizes. An excited Michaela comes to </a:t>
            </a:r>
            <a:r>
              <a:rPr dirty="0" err="1"/>
              <a:t>Grimwood</a:t>
            </a:r>
            <a:r>
              <a:rPr dirty="0"/>
              <a:t> to share a discovery that could prove the existence of the elusive beast. Wren sees a younger version of herself in Michaela</a:t>
            </a:r>
            <a:r>
              <a:rPr lang="en-US" dirty="0"/>
              <a:t>.</a:t>
            </a:r>
            <a:r>
              <a:rPr dirty="0"/>
              <a:t> </a:t>
            </a:r>
            <a:r>
              <a:rPr lang="en-US" dirty="0"/>
              <a:t>Not </a:t>
            </a:r>
            <a:r>
              <a:rPr dirty="0"/>
              <a:t>wanting her to follow a path that left her empty and broken</a:t>
            </a:r>
            <a:r>
              <a:rPr lang="en-US" dirty="0"/>
              <a:t>, Wren </a:t>
            </a:r>
            <a:r>
              <a:rPr dirty="0"/>
              <a:t>is determined to steer Michaela towards a better life. </a:t>
            </a:r>
          </a:p>
        </p:txBody>
      </p:sp>
      <p:sp>
        <p:nvSpPr>
          <p:cNvPr id="126" name="object 1159"/>
          <p:cNvSpPr txBox="1"/>
          <p:nvPr/>
        </p:nvSpPr>
        <p:spPr>
          <a:xfrm>
            <a:off x="5207286" y="1187162"/>
            <a:ext cx="7218044" cy="3921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tabLst>
                <a:tab pos="1130300" algn="l"/>
              </a:tabLst>
              <a:defRPr sz="4400" spc="-295">
                <a:solidFill>
                  <a:srgbClr val="FF0000"/>
                </a:solidFill>
                <a:latin typeface="Cochin"/>
                <a:ea typeface="Cochin"/>
                <a:cs typeface="Cochin"/>
                <a:sym typeface="Cochin"/>
              </a:defRPr>
            </a:pPr>
            <a:r>
              <a:rPr dirty="0"/>
              <a:t>WREN R</a:t>
            </a:r>
            <a:r>
              <a:rPr lang="en-US" dirty="0"/>
              <a:t>INE</a:t>
            </a:r>
            <a:r>
              <a:rPr dirty="0"/>
              <a:t>H</a:t>
            </a:r>
            <a:r>
              <a:rPr lang="en-US" dirty="0"/>
              <a:t>E</a:t>
            </a:r>
            <a:r>
              <a:rPr dirty="0"/>
              <a:t>ART</a:t>
            </a:r>
            <a:endParaRPr sz="2400" spc="-160" dirty="0">
              <a:solidFill>
                <a:srgbClr val="FFFFFF"/>
              </a:solidFill>
            </a:endParaRPr>
          </a:p>
          <a:p>
            <a:pPr indent="12700">
              <a:spcBef>
                <a:spcPts val="100"/>
              </a:spcBef>
              <a:tabLst>
                <a:tab pos="1130300" algn="l"/>
              </a:tabLst>
              <a:defRPr sz="2100" spc="-13">
                <a:solidFill>
                  <a:srgbClr val="FFFFFF"/>
                </a:solidFill>
                <a:effectLst>
                  <a:outerShdw blurRad="12700" dist="25400" dir="18900000" rotWithShape="0">
                    <a:srgbClr val="000000"/>
                  </a:outerShdw>
                </a:effectLst>
                <a:latin typeface="+mn-lt"/>
                <a:ea typeface="+mn-ea"/>
                <a:cs typeface="+mn-cs"/>
                <a:sym typeface="Helvetica"/>
              </a:defRPr>
            </a:pPr>
            <a:r>
              <a:rPr dirty="0"/>
              <a:t>Our </a:t>
            </a:r>
            <a:r>
              <a:rPr spc="0" dirty="0">
                <a:uFill>
                  <a:solidFill>
                    <a:srgbClr val="FFFFFF"/>
                  </a:solidFill>
                </a:uFill>
              </a:rPr>
              <a:t>Ripley. A</a:t>
            </a:r>
            <a:r>
              <a:rPr spc="0" dirty="0"/>
              <a:t>ttractive,</a:t>
            </a:r>
            <a:r>
              <a:rPr spc="-17" dirty="0"/>
              <a:t> p</a:t>
            </a:r>
            <a:r>
              <a:rPr spc="0" dirty="0"/>
              <a:t>hysically</a:t>
            </a:r>
            <a:r>
              <a:rPr spc="-26" dirty="0"/>
              <a:t> </a:t>
            </a:r>
            <a:r>
              <a:rPr spc="0" dirty="0"/>
              <a:t>strong yet</a:t>
            </a:r>
            <a:r>
              <a:rPr dirty="0"/>
              <a:t> </a:t>
            </a:r>
            <a:r>
              <a:rPr spc="0" dirty="0"/>
              <a:t>vulnerable,</a:t>
            </a:r>
            <a:r>
              <a:rPr spc="-17" dirty="0"/>
              <a:t> </a:t>
            </a:r>
            <a:r>
              <a:rPr spc="0" dirty="0"/>
              <a:t>and</a:t>
            </a:r>
            <a:r>
              <a:rPr spc="-21" dirty="0"/>
              <a:t> </a:t>
            </a:r>
            <a:r>
              <a:rPr spc="0" dirty="0"/>
              <a:t>deeply</a:t>
            </a:r>
            <a:r>
              <a:rPr dirty="0"/>
              <a:t> </a:t>
            </a:r>
            <a:r>
              <a:rPr spc="-8" dirty="0"/>
              <a:t>complex</a:t>
            </a:r>
            <a:r>
              <a:rPr lang="en-US" spc="-8" dirty="0"/>
              <a:t>.</a:t>
            </a:r>
            <a:r>
              <a:rPr spc="-8" dirty="0"/>
              <a:t> Wren </a:t>
            </a:r>
            <a:r>
              <a:rPr spc="0" dirty="0">
                <a:uFill>
                  <a:solidFill>
                    <a:srgbClr val="FFFFFF"/>
                  </a:solidFill>
                </a:uFill>
              </a:rPr>
              <a:t>is a somewhat famous </a:t>
            </a:r>
            <a:r>
              <a:rPr spc="0" dirty="0" err="1">
                <a:uFill>
                  <a:solidFill>
                    <a:srgbClr val="FFFFFF"/>
                  </a:solidFill>
                </a:uFill>
              </a:rPr>
              <a:t>Grimwood</a:t>
            </a:r>
            <a:r>
              <a:rPr spc="0" dirty="0">
                <a:uFill>
                  <a:solidFill>
                    <a:srgbClr val="FFFFFF"/>
                  </a:solidFill>
                </a:uFill>
              </a:rPr>
              <a:t> </a:t>
            </a:r>
            <a:r>
              <a:rPr lang="en-US" spc="0" dirty="0">
                <a:uFill>
                  <a:solidFill>
                    <a:srgbClr val="FFFFFF"/>
                  </a:solidFill>
                </a:uFill>
              </a:rPr>
              <a:t>l</a:t>
            </a:r>
            <a:r>
              <a:rPr spc="0" dirty="0">
                <a:uFill>
                  <a:solidFill>
                    <a:srgbClr val="FFFFFF"/>
                  </a:solidFill>
                </a:uFill>
              </a:rPr>
              <a:t>ocal, whose parents were slaughtered when an animal attacked them during a camping trip when she was a child. An animal she believed was a Sasquatch. This event led Wren to become a cryptozoologist. Though disillusioned, lost and broken</a:t>
            </a:r>
            <a:r>
              <a:rPr spc="-17" dirty="0"/>
              <a:t> </a:t>
            </a:r>
            <a:r>
              <a:rPr spc="0" dirty="0"/>
              <a:t>when</a:t>
            </a:r>
            <a:r>
              <a:rPr spc="-8" dirty="0"/>
              <a:t> we first meet her, Wren was </a:t>
            </a:r>
            <a:r>
              <a:rPr spc="0" dirty="0"/>
              <a:t>born</a:t>
            </a:r>
            <a:r>
              <a:rPr spc="-17" dirty="0"/>
              <a:t> </a:t>
            </a:r>
            <a:r>
              <a:rPr spc="0" dirty="0"/>
              <a:t>with</a:t>
            </a:r>
            <a:r>
              <a:rPr spc="-17" dirty="0"/>
              <a:t> </a:t>
            </a:r>
            <a:r>
              <a:rPr spc="-21" dirty="0"/>
              <a:t>an </a:t>
            </a:r>
            <a:r>
              <a:rPr u="sng" spc="0" dirty="0">
                <a:uFill>
                  <a:solidFill>
                    <a:srgbClr val="FFFFFF"/>
                  </a:solidFill>
                </a:uFill>
              </a:rPr>
              <a:t>unbreakable</a:t>
            </a:r>
            <a:r>
              <a:rPr u="sng" spc="-26" dirty="0">
                <a:uFill>
                  <a:solidFill>
                    <a:srgbClr val="FFFFFF"/>
                  </a:solidFill>
                </a:uFill>
              </a:rPr>
              <a:t> </a:t>
            </a:r>
            <a:r>
              <a:rPr u="sng" spc="0" dirty="0">
                <a:uFill>
                  <a:solidFill>
                    <a:srgbClr val="FFFFFF"/>
                  </a:solidFill>
                </a:uFill>
              </a:rPr>
              <a:t>will</a:t>
            </a:r>
            <a:r>
              <a:rPr dirty="0">
                <a:uFill>
                  <a:solidFill>
                    <a:srgbClr val="FFFFFF"/>
                  </a:solidFill>
                </a:uFill>
              </a:rPr>
              <a:t>.</a:t>
            </a:r>
            <a:r>
              <a:rPr spc="0" dirty="0"/>
              <a:t> Through</a:t>
            </a:r>
            <a:r>
              <a:rPr dirty="0"/>
              <a:t> great </a:t>
            </a:r>
            <a:r>
              <a:rPr spc="0" dirty="0"/>
              <a:t>adversity and sheer grit she rises to</a:t>
            </a:r>
            <a:r>
              <a:rPr spc="-8" dirty="0"/>
              <a:t> </a:t>
            </a:r>
            <a:r>
              <a:rPr spc="0" dirty="0"/>
              <a:t>overcome</a:t>
            </a:r>
            <a:r>
              <a:rPr dirty="0"/>
              <a:t> </a:t>
            </a:r>
            <a:r>
              <a:rPr spc="0" dirty="0"/>
              <a:t>her own</a:t>
            </a:r>
            <a:r>
              <a:rPr spc="-17" dirty="0"/>
              <a:t> </a:t>
            </a:r>
            <a:r>
              <a:rPr spc="0" dirty="0"/>
              <a:t>inner</a:t>
            </a:r>
            <a:r>
              <a:rPr spc="-8" dirty="0"/>
              <a:t> </a:t>
            </a:r>
            <a:r>
              <a:rPr spc="0" dirty="0"/>
              <a:t>demons</a:t>
            </a:r>
            <a:r>
              <a:rPr spc="-8" dirty="0"/>
              <a:t> - t</a:t>
            </a:r>
            <a:r>
              <a:rPr spc="0" dirty="0"/>
              <a:t>o become the</a:t>
            </a:r>
            <a:r>
              <a:rPr dirty="0"/>
              <a:t> hero </a:t>
            </a:r>
            <a:r>
              <a:rPr dirty="0" err="1"/>
              <a:t>Grimwood</a:t>
            </a:r>
            <a:r>
              <a:rPr dirty="0"/>
              <a:t> needs.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creen Shot 2023-05-24 at 5.50.34 PM.png" descr="Screen Shot 2023-05-24 at 5.50.34 PM.png"/>
          <p:cNvPicPr>
            <a:picLocks noChangeAspect="1"/>
          </p:cNvPicPr>
          <p:nvPr/>
        </p:nvPicPr>
        <p:blipFill>
          <a:blip r:embed="rId2"/>
          <a:srcRect l="20837" t="34463" r="607" b="40371"/>
          <a:stretch>
            <a:fillRect/>
          </a:stretch>
        </p:blipFill>
        <p:spPr>
          <a:xfrm>
            <a:off x="-103062" y="420697"/>
            <a:ext cx="11215733" cy="1892960"/>
          </a:xfrm>
          <a:prstGeom prst="rect">
            <a:avLst/>
          </a:prstGeom>
          <a:ln w="12700">
            <a:miter lim="400000"/>
          </a:ln>
        </p:spPr>
      </p:pic>
      <p:sp>
        <p:nvSpPr>
          <p:cNvPr id="129" name="object 1159"/>
          <p:cNvSpPr txBox="1"/>
          <p:nvPr/>
        </p:nvSpPr>
        <p:spPr>
          <a:xfrm>
            <a:off x="2379873" y="2600473"/>
            <a:ext cx="10284007" cy="221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just">
              <a:spcBef>
                <a:spcPts val="100"/>
              </a:spcBef>
              <a:tabLst>
                <a:tab pos="1130300" algn="l"/>
              </a:tabLst>
              <a:defRPr sz="2400" spc="-295">
                <a:solidFill>
                  <a:srgbClr val="FF0000"/>
                </a:solidFill>
                <a:latin typeface="Cochin"/>
                <a:ea typeface="Cochin"/>
                <a:cs typeface="Cochin"/>
                <a:sym typeface="Cochin"/>
              </a:defRPr>
            </a:pPr>
            <a:r>
              <a:rPr dirty="0"/>
              <a:t>JACE</a:t>
            </a:r>
            <a:r>
              <a:rPr lang="en-US" dirty="0">
                <a:solidFill>
                  <a:schemeClr val="bg1"/>
                </a:solidFill>
              </a:rPr>
              <a:t>: </a:t>
            </a:r>
            <a:r>
              <a:rPr dirty="0">
                <a:solidFill>
                  <a:srgbClr val="FFFFFF"/>
                </a:solidFill>
              </a:rPr>
              <a:t>A</a:t>
            </a:r>
            <a:r>
              <a:rPr spc="0" dirty="0">
                <a:solidFill>
                  <a:srgbClr val="FFFFFF"/>
                </a:solidFill>
              </a:rPr>
              <a:t> successful business owner, retired at 49 that now roams the country like a nomad with his German Shepherd, Bodhi. Jace connected with Wren years earlier - and drops by, from time to time. A good man and a trusted friend, Jace provides Wren some emotional support and humor (often through the crush he’s always had) and serves as a window to what Wren’s life might</a:t>
            </a:r>
            <a:r>
              <a:rPr lang="en-US" spc="0" dirty="0">
                <a:solidFill>
                  <a:srgbClr val="FFFFFF"/>
                </a:solidFill>
              </a:rPr>
              <a:t> </a:t>
            </a:r>
            <a:r>
              <a:rPr spc="0" dirty="0">
                <a:solidFill>
                  <a:srgbClr val="FFFFFF"/>
                </a:solidFill>
              </a:rPr>
              <a:t>look like</a:t>
            </a:r>
            <a:r>
              <a:rPr lang="en-US" dirty="0">
                <a:solidFill>
                  <a:srgbClr val="FFFFFF"/>
                </a:solidFill>
              </a:rPr>
              <a:t> .. </a:t>
            </a:r>
            <a:r>
              <a:rPr spc="0" dirty="0">
                <a:solidFill>
                  <a:srgbClr val="FFFFFF"/>
                </a:solidFill>
              </a:rPr>
              <a:t>if she could let go of the </a:t>
            </a:r>
            <a:r>
              <a:rPr lang="en-US" spc="0" dirty="0">
                <a:solidFill>
                  <a:srgbClr val="FFFFFF"/>
                </a:solidFill>
              </a:rPr>
              <a:t>past</a:t>
            </a:r>
            <a:r>
              <a:rPr spc="0" dirty="0">
                <a:solidFill>
                  <a:srgbClr val="FFFFFF"/>
                </a:solidFill>
              </a:rPr>
              <a:t>. </a:t>
            </a:r>
          </a:p>
        </p:txBody>
      </p:sp>
      <p:pic>
        <p:nvPicPr>
          <p:cNvPr id="130" name="object 35" descr="object 35"/>
          <p:cNvPicPr>
            <a:picLocks noChangeAspect="1"/>
          </p:cNvPicPr>
          <p:nvPr/>
        </p:nvPicPr>
        <p:blipFill>
          <a:blip r:embed="rId3"/>
          <a:srcRect l="21252" b="8097"/>
          <a:stretch>
            <a:fillRect/>
          </a:stretch>
        </p:blipFill>
        <p:spPr>
          <a:xfrm>
            <a:off x="9086023" y="334519"/>
            <a:ext cx="3439424" cy="1996856"/>
          </a:xfrm>
          <a:prstGeom prst="rect">
            <a:avLst/>
          </a:prstGeom>
          <a:ln w="38100">
            <a:solidFill>
              <a:srgbClr val="DDDDDD"/>
            </a:solidFill>
            <a:miter lim="400000"/>
          </a:ln>
        </p:spPr>
      </p:pic>
      <p:pic>
        <p:nvPicPr>
          <p:cNvPr id="131" name="EE088763-173D-4A47-8F42-7B9D0E6B7E66.JPG" descr="EE088763-173D-4A47-8F42-7B9D0E6B7E66.JPG"/>
          <p:cNvPicPr>
            <a:picLocks noChangeAspect="1"/>
          </p:cNvPicPr>
          <p:nvPr/>
        </p:nvPicPr>
        <p:blipFill>
          <a:blip r:embed="rId4"/>
          <a:srcRect l="5385" t="3376" r="206" b="8581"/>
          <a:stretch>
            <a:fillRect/>
          </a:stretch>
        </p:blipFill>
        <p:spPr>
          <a:xfrm>
            <a:off x="203766" y="2613173"/>
            <a:ext cx="1968686" cy="2108298"/>
          </a:xfrm>
          <a:prstGeom prst="rect">
            <a:avLst/>
          </a:prstGeom>
          <a:ln w="25400">
            <a:solidFill>
              <a:srgbClr val="DDDDDD"/>
            </a:solidFill>
            <a:miter lim="400000"/>
          </a:ln>
        </p:spPr>
      </p:pic>
      <p:sp>
        <p:nvSpPr>
          <p:cNvPr id="132" name="SHERIFF HOLDEN:…"/>
          <p:cNvSpPr txBox="1"/>
          <p:nvPr/>
        </p:nvSpPr>
        <p:spPr>
          <a:xfrm>
            <a:off x="1384891" y="569689"/>
            <a:ext cx="7635122" cy="152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12700" algn="r">
              <a:spcBef>
                <a:spcPts val="100"/>
              </a:spcBef>
              <a:tabLst>
                <a:tab pos="1130300" algn="l"/>
              </a:tabLst>
              <a:defRPr sz="2400" u="sng">
                <a:solidFill>
                  <a:srgbClr val="FF0000"/>
                </a:solidFill>
                <a:latin typeface="Cochin"/>
                <a:ea typeface="Cochin"/>
                <a:cs typeface="Cochin"/>
                <a:sym typeface="Cochin"/>
              </a:defRPr>
            </a:pPr>
            <a:r>
              <a:t>SHERIFF HOLDEN</a:t>
            </a:r>
            <a:r>
              <a:rPr u="none">
                <a:solidFill>
                  <a:srgbClr val="FFFFFF"/>
                </a:solidFill>
              </a:rPr>
              <a:t>: </a:t>
            </a:r>
          </a:p>
          <a:p>
            <a:pPr indent="12700" algn="r">
              <a:spcBef>
                <a:spcPts val="100"/>
              </a:spcBef>
              <a:tabLst>
                <a:tab pos="1130300" algn="l"/>
              </a:tabLst>
              <a:defRPr sz="2400" u="sng">
                <a:solidFill>
                  <a:srgbClr val="FF0000"/>
                </a:solidFill>
                <a:latin typeface="Cochin"/>
                <a:ea typeface="Cochin"/>
                <a:cs typeface="Cochin"/>
                <a:sym typeface="Cochin"/>
              </a:defRPr>
            </a:pPr>
            <a:r>
              <a:rPr u="none">
                <a:solidFill>
                  <a:srgbClr val="FFFFFF"/>
                </a:solidFill>
              </a:rPr>
              <a:t>Grimwood’s top cop. A good man (with limited resources) doing his best to balance small town politics with what is ‘right’ to keep his Town and it's citizens safe. </a:t>
            </a:r>
          </a:p>
        </p:txBody>
      </p:sp>
      <p:sp>
        <p:nvSpPr>
          <p:cNvPr id="133" name="HUDSON: An experienced and renowned international large-game hunter who rubs Wren the wrong way. BAIT: Redneck trash Hudson brings to the team for muscle. As big as a gorilla and half as smart, Bait offers some levity to offset the tension in Act II KIP:"/>
          <p:cNvSpPr txBox="1"/>
          <p:nvPr/>
        </p:nvSpPr>
        <p:spPr>
          <a:xfrm>
            <a:off x="3625562" y="5074587"/>
            <a:ext cx="9303219"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12700" algn="just">
              <a:spcBef>
                <a:spcPts val="100"/>
              </a:spcBef>
              <a:tabLst>
                <a:tab pos="1130300" algn="l"/>
              </a:tabLst>
              <a:defRPr sz="2400" u="sng">
                <a:solidFill>
                  <a:srgbClr val="FF0000"/>
                </a:solidFill>
                <a:latin typeface="Cochin"/>
                <a:ea typeface="Cochin"/>
                <a:cs typeface="Cochin"/>
                <a:sym typeface="Cochin"/>
              </a:defRPr>
            </a:pPr>
            <a:r>
              <a:rPr dirty="0"/>
              <a:t>HUDSON</a:t>
            </a:r>
            <a:r>
              <a:rPr u="none" dirty="0">
                <a:solidFill>
                  <a:srgbClr val="FFFFFF"/>
                </a:solidFill>
              </a:rPr>
              <a:t>: An experienced and renowned international large-game hunter who rubs Wren the wrong way. </a:t>
            </a:r>
            <a:r>
              <a:rPr dirty="0"/>
              <a:t>BAIT</a:t>
            </a:r>
            <a:r>
              <a:rPr u="none" dirty="0">
                <a:solidFill>
                  <a:srgbClr val="FFFFFF"/>
                </a:solidFill>
              </a:rPr>
              <a:t>: Redneck trash Hudson brings to the team for muscle</a:t>
            </a:r>
            <a:r>
              <a:rPr b="1" u="none" dirty="0">
                <a:solidFill>
                  <a:srgbClr val="FFFFFF"/>
                </a:solidFill>
              </a:rPr>
              <a:t>. A</a:t>
            </a:r>
            <a:r>
              <a:rPr u="none" dirty="0">
                <a:solidFill>
                  <a:srgbClr val="FFFFFF"/>
                </a:solidFill>
              </a:rPr>
              <a:t>s big as a gorilla and half as smart, Bait offers some levity to offset the tension in Act II </a:t>
            </a:r>
            <a:r>
              <a:rPr dirty="0"/>
              <a:t>KIP</a:t>
            </a:r>
            <a:r>
              <a:rPr u="none" dirty="0">
                <a:solidFill>
                  <a:srgbClr val="FFFFFF"/>
                </a:solidFill>
              </a:rPr>
              <a:t>: A claims adjuster sent by the insurance company to make sure everything stays on the “up and up</a:t>
            </a:r>
            <a:r>
              <a:rPr lang="en-US" u="none" dirty="0">
                <a:solidFill>
                  <a:srgbClr val="FFFFFF"/>
                </a:solidFill>
              </a:rPr>
              <a:t>.</a:t>
            </a:r>
            <a:r>
              <a:rPr u="none" dirty="0">
                <a:solidFill>
                  <a:srgbClr val="FFFFFF"/>
                </a:solidFill>
              </a:rPr>
              <a:t>” </a:t>
            </a:r>
            <a:r>
              <a:rPr lang="en-US" u="none" dirty="0">
                <a:solidFill>
                  <a:srgbClr val="FFFFFF"/>
                </a:solidFill>
              </a:rPr>
              <a:t>His</a:t>
            </a:r>
            <a:r>
              <a:rPr u="none" dirty="0">
                <a:solidFill>
                  <a:srgbClr val="FFFFFF"/>
                </a:solidFill>
              </a:rPr>
              <a:t> goal is to ensure that the insurance company won’t have to pay the claim. </a:t>
            </a:r>
          </a:p>
        </p:txBody>
      </p:sp>
      <p:pic>
        <p:nvPicPr>
          <p:cNvPr id="134" name="Screen Shot 2023-07-08 at 6.10.12 PM.png" descr="Screen Shot 2023-07-08 at 6.10.12 PM.png"/>
          <p:cNvPicPr>
            <a:picLocks noChangeAspect="1"/>
          </p:cNvPicPr>
          <p:nvPr/>
        </p:nvPicPr>
        <p:blipFill>
          <a:blip r:embed="rId5"/>
          <a:srcRect r="28475"/>
          <a:stretch>
            <a:fillRect/>
          </a:stretch>
        </p:blipFill>
        <p:spPr>
          <a:xfrm>
            <a:off x="209802" y="5170651"/>
            <a:ext cx="3154571" cy="2170523"/>
          </a:xfrm>
          <a:prstGeom prst="rect">
            <a:avLst/>
          </a:prstGeom>
          <a:ln w="25400">
            <a:solidFill>
              <a:srgbClr val="DDDDDD"/>
            </a:solidFill>
            <a:miter lim="400000"/>
          </a:ln>
        </p:spPr>
      </p:pic>
      <p:pic>
        <p:nvPicPr>
          <p:cNvPr id="135" name="Picture 2" descr="Picture 2"/>
          <p:cNvPicPr>
            <a:picLocks noChangeAspect="1"/>
          </p:cNvPicPr>
          <p:nvPr/>
        </p:nvPicPr>
        <p:blipFill>
          <a:blip r:embed="rId6"/>
          <a:srcRect l="7561" t="15980" r="7561" b="25691"/>
          <a:stretch>
            <a:fillRect/>
          </a:stretch>
        </p:blipFill>
        <p:spPr>
          <a:xfrm>
            <a:off x="7362594" y="7790437"/>
            <a:ext cx="3431662" cy="1568902"/>
          </a:xfrm>
          <a:prstGeom prst="rect">
            <a:avLst/>
          </a:prstGeom>
          <a:ln w="25400">
            <a:solidFill>
              <a:srgbClr val="DDDDDD"/>
            </a:solidFill>
            <a:miter lim="400000"/>
          </a:ln>
        </p:spPr>
      </p:pic>
      <p:sp>
        <p:nvSpPr>
          <p:cNvPr id="136" name="BODHI: Jace’s fiercely loyal dog whose deep connection with Wren - might be the thing that saves her life."/>
          <p:cNvSpPr txBox="1"/>
          <p:nvPr/>
        </p:nvSpPr>
        <p:spPr>
          <a:xfrm>
            <a:off x="1750031" y="7995741"/>
            <a:ext cx="5373004"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12700">
              <a:spcBef>
                <a:spcPts val="100"/>
              </a:spcBef>
              <a:tabLst>
                <a:tab pos="1130300" algn="l"/>
              </a:tabLst>
              <a:defRPr sz="2400" u="sng">
                <a:solidFill>
                  <a:srgbClr val="FF0000"/>
                </a:solidFill>
                <a:latin typeface="Cochin"/>
                <a:ea typeface="Cochin"/>
                <a:cs typeface="Cochin"/>
                <a:sym typeface="Cochin"/>
              </a:defRPr>
            </a:pPr>
            <a:r>
              <a:rPr dirty="0"/>
              <a:t>BODHI</a:t>
            </a:r>
            <a:r>
              <a:rPr u="none" dirty="0">
                <a:solidFill>
                  <a:srgbClr val="FFFFFF"/>
                </a:solidFill>
              </a:rPr>
              <a:t>: Jace’s fiercely loyal dog who</a:t>
            </a:r>
            <a:r>
              <a:rPr lang="en-US" u="none" dirty="0">
                <a:solidFill>
                  <a:srgbClr val="FFFFFF"/>
                </a:solidFill>
              </a:rPr>
              <a:t> has a</a:t>
            </a:r>
            <a:r>
              <a:rPr u="none" dirty="0">
                <a:solidFill>
                  <a:srgbClr val="FFFFFF"/>
                </a:solidFill>
              </a:rPr>
              <a:t> deep connection with Wren</a:t>
            </a:r>
            <a:r>
              <a:rPr lang="en-US" u="none" dirty="0">
                <a:solidFill>
                  <a:srgbClr val="FFFFFF"/>
                </a:solidFill>
              </a:rPr>
              <a:t>. He </a:t>
            </a:r>
            <a:r>
              <a:rPr u="none" dirty="0">
                <a:solidFill>
                  <a:srgbClr val="FFFFFF"/>
                </a:solidFill>
              </a:rPr>
              <a:t>might be the thing that saves her life.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431" descr="Picture 431"/>
          <p:cNvPicPr>
            <a:picLocks noChangeAspect="1"/>
          </p:cNvPicPr>
          <p:nvPr/>
        </p:nvPicPr>
        <p:blipFill>
          <a:blip r:embed="rId2"/>
          <a:stretch>
            <a:fillRect/>
          </a:stretch>
        </p:blipFill>
        <p:spPr>
          <a:xfrm>
            <a:off x="3619499" y="236219"/>
            <a:ext cx="5765801" cy="1397001"/>
          </a:xfrm>
          <a:prstGeom prst="rect">
            <a:avLst/>
          </a:prstGeom>
          <a:ln w="12700">
            <a:miter lim="400000"/>
          </a:ln>
        </p:spPr>
      </p:pic>
      <p:sp>
        <p:nvSpPr>
          <p:cNvPr id="139" name="TextBox 430"/>
          <p:cNvSpPr txBox="1"/>
          <p:nvPr/>
        </p:nvSpPr>
        <p:spPr>
          <a:xfrm>
            <a:off x="4598704" y="1430866"/>
            <a:ext cx="3409259"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rgbClr val="FFFFFF"/>
                </a:solidFill>
                <a:latin typeface="Cochin"/>
                <a:ea typeface="Cochin"/>
                <a:cs typeface="Cochin"/>
                <a:sym typeface="Cochin"/>
              </a:defRPr>
            </a:pPr>
            <a:r>
              <a:t>THE FILM</a:t>
            </a:r>
            <a:br/>
            <a:r>
              <a:t> ACT I</a:t>
            </a:r>
          </a:p>
        </p:txBody>
      </p:sp>
      <p:pic>
        <p:nvPicPr>
          <p:cNvPr id="140" name="object 122" descr="object 122"/>
          <p:cNvPicPr>
            <a:picLocks noChangeAspect="1"/>
          </p:cNvPicPr>
          <p:nvPr/>
        </p:nvPicPr>
        <p:blipFill>
          <a:blip r:embed="rId3"/>
          <a:stretch>
            <a:fillRect/>
          </a:stretch>
        </p:blipFill>
        <p:spPr>
          <a:xfrm>
            <a:off x="541868" y="598098"/>
            <a:ext cx="2971801" cy="1397001"/>
          </a:xfrm>
          <a:prstGeom prst="rect">
            <a:avLst/>
          </a:prstGeom>
          <a:ln w="12700">
            <a:miter lim="400000"/>
          </a:ln>
        </p:spPr>
      </p:pic>
      <p:sp>
        <p:nvSpPr>
          <p:cNvPr id="141" name="object 1159"/>
          <p:cNvSpPr txBox="1"/>
          <p:nvPr/>
        </p:nvSpPr>
        <p:spPr>
          <a:xfrm>
            <a:off x="461567" y="2451099"/>
            <a:ext cx="12081666" cy="6370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a:solidFill>
                  <a:srgbClr val="FFFFFF"/>
                </a:solidFill>
                <a:latin typeface="+mn-lt"/>
                <a:ea typeface="+mn-ea"/>
                <a:cs typeface="+mn-cs"/>
                <a:sym typeface="Helvetica"/>
              </a:defRPr>
            </a:pPr>
            <a:r>
              <a:rPr dirty="0"/>
              <a:t>The film opens with a brutal attack on a young worker at a remote logging site. A violent attack that transitions into a mirrored ‘nightmarish’ flashback of a young mother being torn from the hands of her 8-year-old daughter.</a:t>
            </a:r>
          </a:p>
          <a:p>
            <a:pPr algn="ctr">
              <a:defRPr>
                <a:solidFill>
                  <a:srgbClr val="FFFFFF"/>
                </a:solidFill>
                <a:latin typeface="+mn-lt"/>
                <a:ea typeface="+mn-ea"/>
                <a:cs typeface="+mn-cs"/>
                <a:sym typeface="Helvetica"/>
              </a:defRPr>
            </a:pPr>
            <a:endParaRPr dirty="0"/>
          </a:p>
          <a:p>
            <a:pPr algn="ctr">
              <a:defRPr>
                <a:solidFill>
                  <a:srgbClr val="FFFFFF"/>
                </a:solidFill>
                <a:latin typeface="+mn-lt"/>
                <a:ea typeface="+mn-ea"/>
                <a:cs typeface="+mn-cs"/>
                <a:sym typeface="Helvetica"/>
              </a:defRPr>
            </a:pPr>
            <a:r>
              <a:rPr dirty="0"/>
              <a:t>The young girl, now in her mid thirties, wakes from the nightmare, gasping for breath. This is our heroine, WREN R</a:t>
            </a:r>
            <a:r>
              <a:rPr lang="en-US" dirty="0"/>
              <a:t>INE</a:t>
            </a:r>
            <a:r>
              <a:rPr dirty="0"/>
              <a:t>HEART. A </a:t>
            </a:r>
            <a:r>
              <a:rPr dirty="0" err="1"/>
              <a:t>Grimwood</a:t>
            </a:r>
            <a:r>
              <a:rPr dirty="0"/>
              <a:t> local and cryptozoologist, Once passionate and optimistic, Wren is now a shadow of her former self living in the RV she calls home. The harsh realities of an unforgiving world and trauma left from her parent</a:t>
            </a:r>
            <a:r>
              <a:rPr lang="en-US" dirty="0"/>
              <a:t>'</a:t>
            </a:r>
            <a:r>
              <a:rPr dirty="0"/>
              <a:t>s vicious death, have left Wren broken. Though authorities claimed her parents’ demise was a “Bear Attack”, Wren was certain the beast was a SASQUATCH; a belief that launched her 25-year obsession to prove its existence. Though her graduate education made her a respected authority on Sasquatch lore, years of coming up empty-handed have left her disillusioned and broke. </a:t>
            </a:r>
          </a:p>
          <a:p>
            <a:pPr algn="ctr">
              <a:defRPr>
                <a:solidFill>
                  <a:srgbClr val="FFFFFF"/>
                </a:solidFill>
                <a:latin typeface="+mn-lt"/>
                <a:ea typeface="+mn-ea"/>
                <a:cs typeface="+mn-cs"/>
                <a:sym typeface="Helvetica"/>
              </a:defRPr>
            </a:pPr>
            <a:endParaRPr dirty="0"/>
          </a:p>
          <a:p>
            <a:pPr algn="ctr">
              <a:defRPr>
                <a:solidFill>
                  <a:srgbClr val="FFFFFF"/>
                </a:solidFill>
                <a:latin typeface="+mn-lt"/>
                <a:ea typeface="+mn-ea"/>
                <a:cs typeface="+mn-cs"/>
                <a:sym typeface="Helvetica"/>
              </a:defRPr>
            </a:pPr>
            <a:r>
              <a:rPr dirty="0"/>
              <a:t>Wren is a woman, haunted that she wasted her youth searching for ‘something’ that doesn’t exist - now just trying to make ends meet giving fruitless “Bigfoot Tours”.</a:t>
            </a:r>
          </a:p>
          <a:p>
            <a:pPr algn="ctr">
              <a:defRPr>
                <a:solidFill>
                  <a:srgbClr val="FFFFFF"/>
                </a:solidFill>
                <a:latin typeface="+mn-lt"/>
                <a:ea typeface="+mn-ea"/>
                <a:cs typeface="+mn-cs"/>
                <a:sym typeface="Helvetica"/>
              </a:defRPr>
            </a:pPr>
            <a:endParaRPr dirty="0"/>
          </a:p>
          <a:p>
            <a:pPr algn="ctr">
              <a:defRPr>
                <a:solidFill>
                  <a:srgbClr val="FFFFFF"/>
                </a:solidFill>
                <a:latin typeface="+mn-lt"/>
                <a:ea typeface="+mn-ea"/>
                <a:cs typeface="+mn-cs"/>
                <a:sym typeface="Helvetica"/>
              </a:defRPr>
            </a:pPr>
            <a:r>
              <a:rPr dirty="0"/>
              <a:t>When word of the brutal killing at the logging site hits </a:t>
            </a:r>
            <a:r>
              <a:rPr dirty="0" err="1"/>
              <a:t>Grimwood</a:t>
            </a:r>
            <a:r>
              <a:rPr dirty="0"/>
              <a:t>, it shakes the story's world. BEN GANNON, the site’s owner, distraught by the event, and on the verge of bankruptcy, is convinced a Sasquatch was responsible. Having an insurance rider to cover “Acts of God,” Ben files a claim to aid to his employee’s widow and keep his business alive. Inconsistencies in the autopsy leave Ben shocked that the claim is denied. The insurance company accuses him of fraud. Outraged by the accusation, Ben decides to finance an expedition to hunt down the beast and prove the company wrong, forcing them to honor the claim by providing physical proof.</a:t>
            </a:r>
          </a:p>
          <a:p>
            <a:pPr algn="ctr">
              <a:defRPr>
                <a:solidFill>
                  <a:srgbClr val="FFFFFF"/>
                </a:solidFill>
                <a:latin typeface="+mn-lt"/>
                <a:ea typeface="+mn-ea"/>
                <a:cs typeface="+mn-cs"/>
                <a:sym typeface="Helvetica"/>
              </a:defRPr>
            </a:pPr>
            <a:endParaRPr dirty="0"/>
          </a:p>
          <a:p>
            <a:pPr algn="ctr">
              <a:defRPr>
                <a:solidFill>
                  <a:srgbClr val="FFFFFF"/>
                </a:solidFill>
                <a:latin typeface="+mn-lt"/>
                <a:ea typeface="+mn-ea"/>
                <a:cs typeface="+mn-cs"/>
                <a:sym typeface="Helvetica"/>
              </a:defRPr>
            </a:pPr>
            <a:r>
              <a:rPr dirty="0"/>
              <a:t>Because of her obvious expertise, Ben offers Wren the opportunity to lead the expedition. She refuses, but after another attack and facing an impending foreclosure, Wren accepts.</a:t>
            </a:r>
          </a:p>
        </p:txBody>
      </p:sp>
      <p:pic>
        <p:nvPicPr>
          <p:cNvPr id="142" name="The Last of Us Part II Swamp, Antoine Boutin.jpg" descr="The Last of Us Part II Swamp, Antoine Boutin.jpg"/>
          <p:cNvPicPr>
            <a:picLocks noChangeAspect="1"/>
          </p:cNvPicPr>
          <p:nvPr/>
        </p:nvPicPr>
        <p:blipFill>
          <a:blip r:embed="rId4"/>
          <a:srcRect l="5878" t="44230" r="153" b="12394"/>
          <a:stretch>
            <a:fillRect/>
          </a:stretch>
        </p:blipFill>
        <p:spPr>
          <a:xfrm>
            <a:off x="9491131" y="590557"/>
            <a:ext cx="3059305" cy="141215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431" descr="Picture 431"/>
          <p:cNvPicPr>
            <a:picLocks noChangeAspect="1"/>
          </p:cNvPicPr>
          <p:nvPr/>
        </p:nvPicPr>
        <p:blipFill>
          <a:blip r:embed="rId2"/>
          <a:stretch>
            <a:fillRect/>
          </a:stretch>
        </p:blipFill>
        <p:spPr>
          <a:xfrm>
            <a:off x="3742216" y="37717"/>
            <a:ext cx="5765801" cy="1397001"/>
          </a:xfrm>
          <a:prstGeom prst="rect">
            <a:avLst/>
          </a:prstGeom>
          <a:ln w="12700">
            <a:miter lim="400000"/>
          </a:ln>
        </p:spPr>
      </p:pic>
      <p:sp>
        <p:nvSpPr>
          <p:cNvPr id="145" name="TextBox 430"/>
          <p:cNvSpPr txBox="1"/>
          <p:nvPr/>
        </p:nvSpPr>
        <p:spPr>
          <a:xfrm>
            <a:off x="3910786" y="1206499"/>
            <a:ext cx="5098727"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FFFFFF"/>
                </a:solidFill>
                <a:latin typeface="Cochin"/>
                <a:ea typeface="Cochin"/>
                <a:cs typeface="Cochin"/>
                <a:sym typeface="Cochin"/>
              </a:defRPr>
            </a:lvl1pPr>
          </a:lstStyle>
          <a:p>
            <a:r>
              <a:t>ACT II</a:t>
            </a:r>
          </a:p>
        </p:txBody>
      </p:sp>
      <p:sp>
        <p:nvSpPr>
          <p:cNvPr id="146" name="TextBox 2"/>
          <p:cNvSpPr txBox="1"/>
          <p:nvPr/>
        </p:nvSpPr>
        <p:spPr>
          <a:xfrm>
            <a:off x="375919" y="2161902"/>
            <a:ext cx="12252962" cy="720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700">
                <a:solidFill>
                  <a:srgbClr val="FFFFFF"/>
                </a:solidFill>
                <a:latin typeface="+mn-lt"/>
                <a:ea typeface="+mn-ea"/>
                <a:cs typeface="+mn-cs"/>
                <a:sym typeface="Helvetica"/>
              </a:defRPr>
            </a:pPr>
            <a:r>
              <a:t>After assembling a local team that includes Hudson, Bait, Kip, and Michaela, Wren and Ben focus their search in the </a:t>
            </a:r>
            <a:r>
              <a:rPr u="sng"/>
              <a:t>Otaktay Mountains</a:t>
            </a:r>
            <a:r>
              <a:t>; a treacherous, dense and unforgiving wilderness isolated from the surrounding forest by a deep gorge that encircles it. With only two ways ‘in’ or ‘out’, they plan to enter the region via Smugglers Bridge, a decaying relic from the prohibition era, track and capture the animal then meet Jace at the Northern Pass who will bring them home.</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The exciting search begins. As a mother-daughter bond develops between Wren and Michaela, an unexpected storm hits the mountains - and the predator they were tracking kills a member of the team. Stripped of their gear and facing a threat for which they weren’t prepared, the team attempts to flee for their lives. But when they find the bridge destroyed by the storm, their only option out is to turn back.</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Isolated and with no way to call for help, the team descends into a terrifying, white-knuckle night of anxiety and fear as the predator they were sent to trap begins to systematically hunt them down. After the team attempts to make a stand at a condemned mining shaft, Wren believes herself to be the sole survivor. </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Pursued by the predator at every moment, Wren uses her knowledge of the woods, stamina and instincts to try and survive only to be knocked out blindly running into a tree. </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Wren wakes - surprised she’s being carried by Ben. Despite being badly injured, he’s  alive and bringing her to safety.</a:t>
            </a:r>
          </a:p>
          <a:p>
            <a:pPr algn="ctr">
              <a:defRPr sz="1700">
                <a:solidFill>
                  <a:srgbClr val="FFFFFF"/>
                </a:solidFill>
                <a:latin typeface="+mn-lt"/>
                <a:ea typeface="+mn-ea"/>
                <a:cs typeface="+mn-cs"/>
                <a:sym typeface="Helvetica"/>
              </a:defRPr>
            </a:pPr>
            <a:r>
              <a:t>Arriving at the Northern Pass, they find Jace and Bodhi.  After hearing of their terrifying ordeal, Jace quickly loads them into his EarthRoamer to flee. Exhausted - but safe and finally leaving Otaktay, Wren falls asleep.</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Hours later, Wren wakes confused to discover that they’re still in woods and Jace has been violently slain. Before she has a chance to process what’s happened, she’s knocked unconscious.</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She comes to, bound and gagged, to find Ben smiling ominously, sharpening his knife. Her world crashes down as she’s hit with the sobering reality that there was no Predator in the woods. It was Ben the entire time.</a:t>
            </a:r>
          </a:p>
          <a:p>
            <a:pPr algn="just">
              <a:defRPr sz="1700">
                <a:solidFill>
                  <a:srgbClr val="FFFFFF"/>
                </a:solidFill>
                <a:latin typeface="+mn-lt"/>
                <a:ea typeface="+mn-ea"/>
                <a:cs typeface="+mn-cs"/>
                <a:sym typeface="Helvetica"/>
              </a:defRPr>
            </a:pPr>
            <a:endParaRPr/>
          </a:p>
        </p:txBody>
      </p:sp>
      <p:pic>
        <p:nvPicPr>
          <p:cNvPr id="147" name="ArtPropelled.jpg" descr="ArtPropelled.jpg"/>
          <p:cNvPicPr>
            <a:picLocks noChangeAspect="1"/>
          </p:cNvPicPr>
          <p:nvPr/>
        </p:nvPicPr>
        <p:blipFill>
          <a:blip r:embed="rId3"/>
          <a:srcRect t="39889" b="26932"/>
          <a:stretch>
            <a:fillRect/>
          </a:stretch>
        </p:blipFill>
        <p:spPr>
          <a:xfrm>
            <a:off x="464409" y="182841"/>
            <a:ext cx="2904495" cy="1445502"/>
          </a:xfrm>
          <a:prstGeom prst="rect">
            <a:avLst/>
          </a:prstGeom>
          <a:ln w="12700">
            <a:miter lim="400000"/>
          </a:ln>
        </p:spPr>
      </p:pic>
      <p:pic>
        <p:nvPicPr>
          <p:cNvPr id="148" name="CAVE.jpg" descr="CAVE.jpg"/>
          <p:cNvPicPr>
            <a:picLocks noChangeAspect="1"/>
          </p:cNvPicPr>
          <p:nvPr/>
        </p:nvPicPr>
        <p:blipFill>
          <a:blip r:embed="rId4"/>
          <a:srcRect l="12555" t="33333" b="10399"/>
          <a:stretch>
            <a:fillRect/>
          </a:stretch>
        </p:blipFill>
        <p:spPr>
          <a:xfrm flipH="1">
            <a:off x="9551519" y="182841"/>
            <a:ext cx="3048039" cy="144524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object 3" descr="object 3"/>
          <p:cNvPicPr>
            <a:picLocks noChangeAspect="1"/>
          </p:cNvPicPr>
          <p:nvPr/>
        </p:nvPicPr>
        <p:blipFill>
          <a:blip r:embed="rId2"/>
          <a:srcRect l="6532" t="3352" r="9274" b="76124"/>
          <a:stretch>
            <a:fillRect/>
          </a:stretch>
        </p:blipFill>
        <p:spPr>
          <a:xfrm>
            <a:off x="553048" y="395503"/>
            <a:ext cx="3222153" cy="1505037"/>
          </a:xfrm>
          <a:prstGeom prst="rect">
            <a:avLst/>
          </a:prstGeom>
          <a:ln w="12700">
            <a:miter lim="400000"/>
          </a:ln>
        </p:spPr>
      </p:pic>
      <p:sp>
        <p:nvSpPr>
          <p:cNvPr id="151" name="TextBox 2"/>
          <p:cNvSpPr txBox="1"/>
          <p:nvPr/>
        </p:nvSpPr>
        <p:spPr>
          <a:xfrm>
            <a:off x="447836" y="2050321"/>
            <a:ext cx="12252961" cy="767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700">
                <a:solidFill>
                  <a:srgbClr val="FFFFFF"/>
                </a:solidFill>
                <a:latin typeface="+mn-lt"/>
                <a:ea typeface="+mn-ea"/>
                <a:cs typeface="+mn-cs"/>
                <a:sym typeface="Helvetica"/>
              </a:defRPr>
            </a:pPr>
            <a:r>
              <a:t>Wren helplessly listens to him explain how he pulled off his elaborate ruse, taking advantage of her trauma and manipulating her into bringing a group of innocent people in the woods to satisfy his thirst for killing.   </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As Ben is about to kill his final victim, a ’Beast’ suddenly bursts into camp. Huge. Alien. Half-man. Half-ape. An insurmountable terror that is the thing of nightmares.</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Ben runs to the EarthRoamer for safety as Wren helplessly watches the ‘The Beast’ that’s haunted her life, tear through the camp. When ‘The Beast’ unintentionally frees Wren of her bonds, she makes a dash for the EarthRoamer seconds before ‘the Beast’ SLAMS into it - causing it to land upside down, trapping them half submerged in the river.  Wren escapes through a window and submerges into the water before the Beast tears Ben apart!Swept away from the carnage, Wren’s relief turns to terror when ‘The Beast’ sees her and charges. Moments before it can seize her, she tumbles over the edge of a waterfall.</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Crashing into the lower river, the strong rapids pull Wren under the mountain, delivering her into a dark, cavernous cave. Barely able to catch her breath, Wren discovers she’s surrounded by animal corpses, bones and three JUVENILE BEASTS feeding on a human leg. She’s landed in the beasts’ DEN. </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The Juveniles quickly see her and take pursuit. After barely escaping, Wren finds herself beaten, bruised and clinging to life in a frigid, new chamber. She’s horrified to discover it’s filled with human remains in various stages of decay; mounted to walls like TROPHIES. Her heart breaks when she discovers Michaela’s body among them. </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Wren’s emotions peak when she uncovers a skeleton with her mother’s medallion around its neck. Not wrong about the creature that shattered her life, Wren decides to fight back. Quickly dispatching the juveniles, reinvigorated, powerful but in complete control, she creates an ingenious trap and neutralizes the beast.</a:t>
            </a:r>
          </a:p>
          <a:p>
            <a:pPr algn="ctr">
              <a:defRPr sz="1700">
                <a:solidFill>
                  <a:srgbClr val="FFFFFF"/>
                </a:solidFill>
                <a:latin typeface="+mn-lt"/>
                <a:ea typeface="+mn-ea"/>
                <a:cs typeface="+mn-cs"/>
                <a:sym typeface="Helvetica"/>
              </a:defRPr>
            </a:pPr>
            <a:endParaRPr/>
          </a:p>
          <a:p>
            <a:pPr algn="ctr">
              <a:defRPr sz="1700">
                <a:solidFill>
                  <a:srgbClr val="FFFFFF"/>
                </a:solidFill>
                <a:latin typeface="+mn-lt"/>
                <a:ea typeface="+mn-ea"/>
                <a:cs typeface="+mn-cs"/>
                <a:sym typeface="Helvetica"/>
              </a:defRPr>
            </a:pPr>
            <a:r>
              <a:t>Battered and barely alive, Wren emerges from the mountains, victorious.</a:t>
            </a:r>
          </a:p>
          <a:p>
            <a:pPr algn="ctr">
              <a:defRPr sz="1700">
                <a:solidFill>
                  <a:srgbClr val="FFFFFF"/>
                </a:solidFill>
                <a:latin typeface="+mn-lt"/>
                <a:ea typeface="+mn-ea"/>
                <a:cs typeface="+mn-cs"/>
                <a:sym typeface="Helvetica"/>
              </a:defRPr>
            </a:pPr>
            <a:r>
              <a:t>Returning to Grimwood, Wren leaves Michael’s body at the steps of a hospital, then delivers the Beast’s </a:t>
            </a:r>
            <a:r>
              <a:rPr u="sng"/>
              <a:t>severed hand</a:t>
            </a:r>
            <a:r>
              <a:t> to the authorities: evidence to support the ordeal she survived - and proof of The Beast’s, existence.</a:t>
            </a:r>
          </a:p>
          <a:p>
            <a:pPr algn="ctr">
              <a:defRPr sz="1700">
                <a:solidFill>
                  <a:srgbClr val="FFFFFF"/>
                </a:solidFill>
                <a:latin typeface="+mn-lt"/>
                <a:ea typeface="+mn-ea"/>
                <a:cs typeface="+mn-cs"/>
                <a:sym typeface="Helvetica"/>
              </a:defRPr>
            </a:pPr>
            <a:r>
              <a:t>In the film’s final moment, Wren marches away from the police station, reborn a warrior. No longer scarred by her past, in control of ‘the beast’ within  - and ready to lead the fight against this terrifying new threat.</a:t>
            </a:r>
          </a:p>
        </p:txBody>
      </p:sp>
      <p:pic>
        <p:nvPicPr>
          <p:cNvPr id="152" name="SCENT_TITLE.png" descr="SCENT_TITLE.png"/>
          <p:cNvPicPr>
            <a:picLocks noChangeAspect="1"/>
          </p:cNvPicPr>
          <p:nvPr/>
        </p:nvPicPr>
        <p:blipFill>
          <a:blip r:embed="rId3"/>
          <a:srcRect/>
          <a:stretch>
            <a:fillRect/>
          </a:stretch>
        </p:blipFill>
        <p:spPr>
          <a:xfrm>
            <a:off x="3775488" y="226010"/>
            <a:ext cx="5903957" cy="1415951"/>
          </a:xfrm>
          <a:prstGeom prst="rect">
            <a:avLst/>
          </a:prstGeom>
          <a:ln w="12700">
            <a:miter lim="400000"/>
          </a:ln>
          <a:effectLst>
            <a:outerShdw dir="5400000" rotWithShape="0">
              <a:srgbClr val="BCBFB2"/>
            </a:outerShdw>
          </a:effectLst>
        </p:spPr>
      </p:pic>
      <p:sp>
        <p:nvSpPr>
          <p:cNvPr id="153" name="TextBox 430"/>
          <p:cNvSpPr txBox="1"/>
          <p:nvPr/>
        </p:nvSpPr>
        <p:spPr>
          <a:xfrm>
            <a:off x="3953036" y="1419934"/>
            <a:ext cx="5098728"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FFFFFF"/>
                </a:solidFill>
                <a:latin typeface="Cochin"/>
                <a:ea typeface="Cochin"/>
                <a:cs typeface="Cochin"/>
                <a:sym typeface="Cochin"/>
              </a:defRPr>
            </a:lvl1pPr>
          </a:lstStyle>
          <a:p>
            <a:r>
              <a:t>ACT III</a:t>
            </a:r>
          </a:p>
        </p:txBody>
      </p:sp>
      <p:pic>
        <p:nvPicPr>
          <p:cNvPr id="154" name="CWWC 2016 Challenge #7.jpg" descr="CWWC 2016 Challenge #7.jpg"/>
          <p:cNvPicPr>
            <a:picLocks/>
          </p:cNvPicPr>
          <p:nvPr/>
        </p:nvPicPr>
        <p:blipFill>
          <a:blip r:embed="rId4"/>
          <a:stretch>
            <a:fillRect/>
          </a:stretch>
        </p:blipFill>
        <p:spPr>
          <a:xfrm>
            <a:off x="9640453" y="308916"/>
            <a:ext cx="3017093" cy="1678124"/>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object 4"/>
          <p:cNvGrpSpPr/>
          <p:nvPr/>
        </p:nvGrpSpPr>
        <p:grpSpPr>
          <a:xfrm>
            <a:off x="3354716" y="-189052"/>
            <a:ext cx="6745289" cy="1705818"/>
            <a:chOff x="0" y="0"/>
            <a:chExt cx="6745288" cy="1705817"/>
          </a:xfrm>
        </p:grpSpPr>
        <p:pic>
          <p:nvPicPr>
            <p:cNvPr id="156" name="object 5" descr="object 5"/>
            <p:cNvPicPr>
              <a:picLocks noChangeAspect="1"/>
            </p:cNvPicPr>
            <p:nvPr/>
          </p:nvPicPr>
          <p:blipFill>
            <a:blip r:embed="rId2"/>
            <a:stretch>
              <a:fillRect/>
            </a:stretch>
          </p:blipFill>
          <p:spPr>
            <a:xfrm>
              <a:off x="0" y="0"/>
              <a:ext cx="6745289" cy="1705818"/>
            </a:xfrm>
            <a:prstGeom prst="rect">
              <a:avLst/>
            </a:prstGeom>
            <a:ln w="12700" cap="flat">
              <a:noFill/>
              <a:miter lim="400000"/>
            </a:ln>
            <a:effectLst/>
          </p:spPr>
        </p:pic>
        <p:pic>
          <p:nvPicPr>
            <p:cNvPr id="157" name="object 6" descr="object 6"/>
            <p:cNvPicPr>
              <a:picLocks noChangeAspect="1"/>
            </p:cNvPicPr>
            <p:nvPr/>
          </p:nvPicPr>
          <p:blipFill>
            <a:blip r:embed="rId3"/>
            <a:stretch>
              <a:fillRect/>
            </a:stretch>
          </p:blipFill>
          <p:spPr>
            <a:xfrm>
              <a:off x="60705" y="64766"/>
              <a:ext cx="6629978" cy="1590072"/>
            </a:xfrm>
            <a:prstGeom prst="rect">
              <a:avLst/>
            </a:prstGeom>
            <a:ln w="12700" cap="flat">
              <a:noFill/>
              <a:miter lim="400000"/>
            </a:ln>
            <a:effectLst/>
          </p:spPr>
        </p:pic>
      </p:grpSp>
      <p:sp>
        <p:nvSpPr>
          <p:cNvPr id="159" name="TextBox 430"/>
          <p:cNvSpPr txBox="1"/>
          <p:nvPr/>
        </p:nvSpPr>
        <p:spPr>
          <a:xfrm>
            <a:off x="1181812" y="1280123"/>
            <a:ext cx="2288116"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u="sng">
                <a:solidFill>
                  <a:srgbClr val="FFFFFF"/>
                </a:solidFill>
                <a:latin typeface="Cochin"/>
                <a:ea typeface="Cochin"/>
                <a:cs typeface="Cochin"/>
                <a:sym typeface="Cochin"/>
              </a:defRPr>
            </a:lvl1pPr>
          </a:lstStyle>
          <a:p>
            <a:r>
              <a:t>THE TONE</a:t>
            </a:r>
          </a:p>
        </p:txBody>
      </p:sp>
      <p:sp>
        <p:nvSpPr>
          <p:cNvPr id="160" name="JAWS and A QUIET PLACE (with a nod to PREDATOR)  are great examples of the tone and feel we’re going for with Scent. Though the film is scary and disturbing at times - it also has moments of humor and action throughout. Our aim is to make SCENT a film th"/>
          <p:cNvSpPr txBox="1"/>
          <p:nvPr/>
        </p:nvSpPr>
        <p:spPr>
          <a:xfrm>
            <a:off x="4233933" y="1736141"/>
            <a:ext cx="8626875" cy="327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defTabSz="584200">
              <a:defRPr sz="2300">
                <a:solidFill>
                  <a:srgbClr val="FFFFFF"/>
                </a:solidFill>
                <a:latin typeface="Helvetica Neue"/>
                <a:ea typeface="Helvetica Neue"/>
                <a:cs typeface="Helvetica Neue"/>
                <a:sym typeface="Helvetica Neue"/>
              </a:defRPr>
            </a:lvl1pPr>
          </a:lstStyle>
          <a:p>
            <a:r>
              <a:rPr dirty="0"/>
              <a:t>JAWS and A QUIET PLACE (with a nod to PREDATOR) are great examples of the tone and feel</a:t>
            </a:r>
            <a:r>
              <a:rPr lang="en-US" dirty="0"/>
              <a:t> of </a:t>
            </a:r>
            <a:r>
              <a:rPr dirty="0"/>
              <a:t>Scent. Though the film is scary and disturbing at times - it also has moments of humor and action throughout. Our aim is to make SCENT a film that still appeals to audiences who aren’t horror fans. From frame one, we intend to build a truly scary</a:t>
            </a:r>
            <a:r>
              <a:rPr lang="en-US" dirty="0"/>
              <a:t>, </a:t>
            </a:r>
            <a:r>
              <a:rPr dirty="0"/>
              <a:t>yet exhilarating movie-going experience, that’s still popcorn fun. It’s a lofty goal, but </a:t>
            </a:r>
            <a:r>
              <a:rPr lang="en-US" dirty="0"/>
              <a:t>we want </a:t>
            </a:r>
            <a:r>
              <a:rPr dirty="0"/>
              <a:t>SCENT to do for 'camping in the woods’ what JAWS did for ‘going in the water’.</a:t>
            </a:r>
          </a:p>
        </p:txBody>
      </p:sp>
      <p:pic>
        <p:nvPicPr>
          <p:cNvPr id="161" name="object 3" descr="object 3"/>
          <p:cNvPicPr>
            <a:picLocks noChangeAspect="1"/>
          </p:cNvPicPr>
          <p:nvPr/>
        </p:nvPicPr>
        <p:blipFill>
          <a:blip r:embed="rId4"/>
          <a:srcRect t="8099"/>
          <a:stretch>
            <a:fillRect/>
          </a:stretch>
        </p:blipFill>
        <p:spPr>
          <a:xfrm>
            <a:off x="606409" y="5639284"/>
            <a:ext cx="3464322" cy="3847705"/>
          </a:xfrm>
          <a:prstGeom prst="rect">
            <a:avLst/>
          </a:prstGeom>
          <a:ln w="25400">
            <a:solidFill>
              <a:srgbClr val="DDDDDD"/>
            </a:solidFill>
            <a:miter lim="400000"/>
          </a:ln>
        </p:spPr>
      </p:pic>
      <p:pic>
        <p:nvPicPr>
          <p:cNvPr id="162" name="Screen Shot 2023-07-08 at 4.42.28 PM.png" descr="Screen Shot 2023-07-08 at 4.42.28 PM.png"/>
          <p:cNvPicPr>
            <a:picLocks noChangeAspect="1"/>
          </p:cNvPicPr>
          <p:nvPr/>
        </p:nvPicPr>
        <p:blipFill>
          <a:blip r:embed="rId5"/>
          <a:stretch>
            <a:fillRect/>
          </a:stretch>
        </p:blipFill>
        <p:spPr>
          <a:xfrm>
            <a:off x="593709" y="1850691"/>
            <a:ext cx="3464322" cy="1786430"/>
          </a:xfrm>
          <a:prstGeom prst="rect">
            <a:avLst/>
          </a:prstGeom>
          <a:ln w="25400">
            <a:solidFill>
              <a:srgbClr val="DDDDDD"/>
            </a:solidFill>
            <a:miter lim="400000"/>
          </a:ln>
        </p:spPr>
      </p:pic>
      <p:sp>
        <p:nvSpPr>
          <p:cNvPr id="163" name="TextBox 430"/>
          <p:cNvSpPr txBox="1"/>
          <p:nvPr/>
        </p:nvSpPr>
        <p:spPr>
          <a:xfrm>
            <a:off x="713989" y="5047931"/>
            <a:ext cx="3249316"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u="sng">
                <a:solidFill>
                  <a:srgbClr val="FFFFFF"/>
                </a:solidFill>
                <a:latin typeface="Cochin"/>
                <a:ea typeface="Cochin"/>
                <a:cs typeface="Cochin"/>
                <a:sym typeface="Cochin"/>
              </a:defRPr>
            </a:lvl1pPr>
          </a:lstStyle>
          <a:p>
            <a:r>
              <a:t>THE METAPHOR</a:t>
            </a:r>
          </a:p>
        </p:txBody>
      </p:sp>
      <p:sp>
        <p:nvSpPr>
          <p:cNvPr id="164" name="The Ancient Greeks wisely instructed that one must “Know Thyself” in order to live a good life. Knowing oneself requires the uncomfortable act of going deep within. In heeding the call, Wren journeys deep into the woods to face the scary unknown that lie"/>
          <p:cNvSpPr txBox="1"/>
          <p:nvPr/>
        </p:nvSpPr>
        <p:spPr>
          <a:xfrm>
            <a:off x="4308572" y="5510448"/>
            <a:ext cx="8477597" cy="3994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300">
                <a:solidFill>
                  <a:srgbClr val="FFFFFF"/>
                </a:solidFill>
                <a:latin typeface="Helvetica Neue"/>
                <a:ea typeface="Helvetica Neue"/>
                <a:cs typeface="Helvetica Neue"/>
                <a:sym typeface="Helvetica Neue"/>
              </a:defRPr>
            </a:lvl1pPr>
          </a:lstStyle>
          <a:p>
            <a:r>
              <a:rPr dirty="0"/>
              <a:t>The Ancient Greeks wisely instructed that one must “Know Thyself” in order to live a good life. Knowing oneself requires the uncomfortable act of going deep within. In heeding the call, Wren journeys deep into the woods to face the scary unknown that lies beneath (her traumatic past). After emerging from the baptismal waters of the </a:t>
            </a:r>
            <a:r>
              <a:rPr dirty="0" err="1"/>
              <a:t>Otaktay</a:t>
            </a:r>
            <a:r>
              <a:rPr dirty="0"/>
              <a:t> Rive</a:t>
            </a:r>
            <a:r>
              <a:rPr lang="en-US" dirty="0"/>
              <a:t>r</a:t>
            </a:r>
            <a:r>
              <a:rPr dirty="0"/>
              <a:t> and overcoming insurmountable obstacles in the inner cave of the Beast, Wren will conquer and control the </a:t>
            </a:r>
            <a:r>
              <a:rPr lang="en-US" dirty="0"/>
              <a:t>animal</a:t>
            </a:r>
            <a:r>
              <a:rPr dirty="0"/>
              <a:t> within. A victory that ends her cycles of destruction and self-sabotage and allows her to be reborn - with her 'inner beast’ now being force for good in her life - and the world.</a:t>
            </a:r>
          </a:p>
        </p:txBody>
      </p:sp>
      <p:pic>
        <p:nvPicPr>
          <p:cNvPr id="165" name="Screen Shot 2019-09-08 at 6.28.14 PM.png" descr="Screen Shot 2019-09-08 at 6.28.14 PM.png"/>
          <p:cNvPicPr>
            <a:picLocks noChangeAspect="1"/>
          </p:cNvPicPr>
          <p:nvPr/>
        </p:nvPicPr>
        <p:blipFill>
          <a:blip r:embed="rId6"/>
          <a:srcRect l="189" r="189" b="9779"/>
          <a:stretch>
            <a:fillRect/>
          </a:stretch>
        </p:blipFill>
        <p:spPr>
          <a:xfrm>
            <a:off x="600135" y="3272859"/>
            <a:ext cx="3477177" cy="1649647"/>
          </a:xfrm>
          <a:prstGeom prst="rect">
            <a:avLst/>
          </a:prstGeom>
          <a:ln w="12700">
            <a:solidFill>
              <a:srgbClr val="DDDDDD"/>
            </a:solidFill>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3640</Words>
  <Application>Microsoft Macintosh PowerPoint</Application>
  <PresentationFormat>Custom</PresentationFormat>
  <Paragraphs>139</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Cochin</vt:lpstr>
      <vt:lpstr>Helvetica</vt:lpstr>
      <vt:lpstr>Helvetica Neue</vt:lpstr>
      <vt:lpstr>Helvetica Neue Light</vt:lpstr>
      <vt:lpstr>Helvetica Neue Medium</vt:lpstr>
      <vt:lpstr>Times New Roman</vt:lpstr>
      <vt:lpstr>Times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alvordj@gmail.com</cp:lastModifiedBy>
  <cp:revision>4</cp:revision>
  <dcterms:modified xsi:type="dcterms:W3CDTF">2023-10-30T01:39:05Z</dcterms:modified>
</cp:coreProperties>
</file>